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74" r:id="rId6"/>
    <p:sldId id="271" r:id="rId7"/>
    <p:sldId id="261" r:id="rId8"/>
    <p:sldId id="263" r:id="rId9"/>
    <p:sldId id="262" r:id="rId10"/>
    <p:sldId id="272" r:id="rId11"/>
    <p:sldId id="260" r:id="rId12"/>
    <p:sldId id="273" r:id="rId13"/>
    <p:sldId id="264" r:id="rId14"/>
    <p:sldId id="266" r:id="rId15"/>
    <p:sldId id="267" r:id="rId16"/>
    <p:sldId id="268" r:id="rId17"/>
    <p:sldId id="269" r:id="rId18"/>
    <p:sldId id="275" r:id="rId19"/>
    <p:sldId id="270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4B0089-3EEB-4EE6-963F-4439C5C7A1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E8289BD-70CF-402A-9372-895E383B8C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16F0DF4-C34A-4F1F-B664-ED8367034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183E2-B98D-4D6A-A7C1-8AECEC623847}" type="datetimeFigureOut">
              <a:rPr lang="ru-RU" smtClean="0"/>
              <a:t>05.12.2022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5EADD4-FA14-4ECB-8918-6EF59CFA7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71C6AD-460F-499D-94B0-62373CB31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17ED3-1EF7-4114-BCC5-A17E2F0814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80049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3D3A29-602D-4743-91BA-2D8385159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51D0B68-4B55-4175-A74A-8A11C81601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C6DE90-5894-4CB4-9250-49C85CAF5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183E2-B98D-4D6A-A7C1-8AECEC623847}" type="datetimeFigureOut">
              <a:rPr lang="ru-RU" smtClean="0"/>
              <a:t>05.12.2022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2FC287-F44F-4740-BDC4-775CEB79B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2DEDE8C-7968-43E3-A36B-A699F672D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17ED3-1EF7-4114-BCC5-A17E2F0814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5286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4FDBB4D-B306-4EA8-B7A9-C9F44F5F2D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5F5698C-3160-46A7-BC8C-39DCB16113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919CD0-607E-4E2A-9C91-DF4E89C04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183E2-B98D-4D6A-A7C1-8AECEC623847}" type="datetimeFigureOut">
              <a:rPr lang="ru-RU" smtClean="0"/>
              <a:t>05.12.2022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C1C017C-1710-43CF-B8FB-FC01FEF88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3D6BCB-C479-49E0-B9E1-BF81BFD9D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17ED3-1EF7-4114-BCC5-A17E2F0814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41910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587F74-67B0-4E71-833B-58A8062B4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148D44F-9C18-432D-BC3C-B7CA4AC0CF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97EAF25-66CF-449A-9454-C3746FC41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183E2-B98D-4D6A-A7C1-8AECEC623847}" type="datetimeFigureOut">
              <a:rPr lang="ru-RU" smtClean="0"/>
              <a:t>05.12.2022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61DF3B-754C-4F86-86A6-B5A61A7B7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81DB4F-496A-45CD-8A8D-63FF6130D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17ED3-1EF7-4114-BCC5-A17E2F0814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6223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6EC10B-A8FD-4C59-9A48-7D1A8E1A2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13DCCD-EFDE-4D1C-9575-EC553909FA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4E4C7F-4018-4578-9EDA-127C24E87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183E2-B98D-4D6A-A7C1-8AECEC623847}" type="datetimeFigureOut">
              <a:rPr lang="ru-RU" smtClean="0"/>
              <a:t>05.12.2022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0040EF6-DC85-4DA4-A5EE-8CF4CEEA9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017293-E034-40D2-892A-CAFA34C43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17ED3-1EF7-4114-BCC5-A17E2F0814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2612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ABC43F-F956-4BBD-8D16-0F9969955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E4A1263-D25D-4D3C-898E-827021F97A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944E169-0BE5-4431-948F-2F0B057402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F74A508-50EE-4228-BE94-608B93A36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183E2-B98D-4D6A-A7C1-8AECEC623847}" type="datetimeFigureOut">
              <a:rPr lang="ru-RU" smtClean="0"/>
              <a:t>05.12.2022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D6A06B9-589E-4B4E-BC9E-EE716AE48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5E3785-8DBF-43DA-8283-0700F516C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17ED3-1EF7-4114-BCC5-A17E2F0814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2115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5994B9-6DAD-4332-AAD3-DAC53472C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FD96422-7D67-468E-9572-C61FF08252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7818F79-5A60-4DA7-86D6-113C11AFDD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A7F36F0-463D-459A-8A16-C83864FEDC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1BF7799-0169-4E0D-82BD-B5F46745A9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E6EC8DE-73EA-4B1D-9AF5-452E5A683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183E2-B98D-4D6A-A7C1-8AECEC623847}" type="datetimeFigureOut">
              <a:rPr lang="ru-RU" smtClean="0"/>
              <a:t>05.12.2022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DD883E5-72DC-4896-AE15-30F1018F2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8332F98-A9AE-4AFA-AE71-171095E5B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17ED3-1EF7-4114-BCC5-A17E2F0814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5021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9C5001-7786-40F8-AC59-17A16B374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CD98C9D-CEC1-4C22-AAF5-F2BA702FC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183E2-B98D-4D6A-A7C1-8AECEC623847}" type="datetimeFigureOut">
              <a:rPr lang="ru-RU" smtClean="0"/>
              <a:t>05.12.2022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606EC58-1D5D-4A93-B17E-D3671B662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27DF21C-8A80-49A9-A50E-0C6BCAEEE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17ED3-1EF7-4114-BCC5-A17E2F0814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97346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3021D18-58FF-483A-818B-1AFC391EF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183E2-B98D-4D6A-A7C1-8AECEC623847}" type="datetimeFigureOut">
              <a:rPr lang="ru-RU" smtClean="0"/>
              <a:t>05.12.2022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7799154-EDDC-479D-9D4A-AFD33B006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7389CD9-0F57-4038-BF27-D7641F757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17ED3-1EF7-4114-BCC5-A17E2F0814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9132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AC1150-CB41-4418-BDDF-A51249465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8074263-FDFF-4CDD-A0FA-1BB788A944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AFA16D9-F5AF-4055-99D9-E49C00691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27DEE6F-7B30-4B88-8E7B-7917329E7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183E2-B98D-4D6A-A7C1-8AECEC623847}" type="datetimeFigureOut">
              <a:rPr lang="ru-RU" smtClean="0"/>
              <a:t>05.12.2022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FD3918E-374B-4D55-A734-60719C61D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7FF43D9-7AED-4EC1-871E-D8D46DD92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17ED3-1EF7-4114-BCC5-A17E2F0814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35474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09278E-4290-48DB-9BA1-CE138CDF7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210A315-1AC7-4E5E-9395-9DAA139E41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86382D6-C28B-4A94-A2F8-20A373EAB9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55540D6-C814-41C2-A565-2C5F1476CF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183E2-B98D-4D6A-A7C1-8AECEC623847}" type="datetimeFigureOut">
              <a:rPr lang="ru-RU" smtClean="0"/>
              <a:t>05.12.2022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E2F78F0-3840-4FEB-BD65-7DAD5A328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6FE5809-028E-4BCF-B5C4-68E2943BE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17ED3-1EF7-4114-BCC5-A17E2F0814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6892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47F568-CCE6-483A-BFCE-BDD562B87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01BB228-4B19-4CB0-A70D-EB2E8C93C4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592B13C-EC48-44B0-B4FA-BB3A0E7A48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0183E2-B98D-4D6A-A7C1-8AECEC623847}" type="datetimeFigureOut">
              <a:rPr lang="ru-RU" smtClean="0"/>
              <a:t>05.12.2022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D41C46-0C25-46E5-99A2-1B35B2FB8D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D8CBF0-A58B-47C7-826F-036F641D84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F17ED3-1EF7-4114-BCC5-A17E2F0814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551660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nterest.com/pin/305118943483791705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6316CC-C4DF-4A06-9DD7-8F7D322532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742254"/>
            <a:ext cx="12192000" cy="2870958"/>
          </a:xfr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dirty="0">
                <a:solidFill>
                  <a:schemeClr val="bg1"/>
                </a:solidFill>
              </a:rPr>
              <a:t>НАУЧНЫЕ ДОСТИЖЕНИЯ К.Э.ЦИОЛКОВСКОГО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409216C-1742-414E-90F9-A1FCC62545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84411" y="4441262"/>
            <a:ext cx="8948691" cy="1631064"/>
          </a:xfrm>
        </p:spPr>
        <p:txBody>
          <a:bodyPr>
            <a:normAutofit lnSpcReduction="10000"/>
          </a:bodyPr>
          <a:lstStyle/>
          <a:p>
            <a:pPr algn="l"/>
            <a:r>
              <a:rPr lang="ru-RU" sz="3200" dirty="0">
                <a:solidFill>
                  <a:schemeClr val="bg1"/>
                </a:solidFill>
              </a:rPr>
              <a:t>Выполнила: Гусева Анастасия Алексеевна</a:t>
            </a:r>
          </a:p>
          <a:p>
            <a:pPr algn="l"/>
            <a:endParaRPr lang="ru-RU" sz="3200" dirty="0">
              <a:solidFill>
                <a:schemeClr val="bg1"/>
              </a:solidFill>
            </a:endParaRPr>
          </a:p>
          <a:p>
            <a:pPr algn="l"/>
            <a:r>
              <a:rPr lang="ru-RU" sz="3200" dirty="0">
                <a:solidFill>
                  <a:schemeClr val="bg1"/>
                </a:solidFill>
              </a:rPr>
              <a:t>Руководитель: Басов Алексей Алексеевич</a:t>
            </a:r>
          </a:p>
        </p:txBody>
      </p:sp>
    </p:spTree>
    <p:extLst>
      <p:ext uri="{BB962C8B-B14F-4D97-AF65-F5344CB8AC3E}">
        <p14:creationId xmlns:p14="http://schemas.microsoft.com/office/powerpoint/2010/main" val="41167650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7D7110-340C-4BB8-A276-0FE200D9D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Ракеты с жидкостными реактивными двигателями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65EFF98-B39C-4D5E-A5C9-FB39A4DDF8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229" y="1479396"/>
            <a:ext cx="5246703" cy="414016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>
                <a:solidFill>
                  <a:schemeClr val="bg1"/>
                </a:solidFill>
              </a:rPr>
              <a:t>     Сделал фундаментальные открытия в теории движения центра масс ракет (теории поступательных движений ракет). </a:t>
            </a:r>
          </a:p>
          <a:p>
            <a:pPr marL="0" indent="0" algn="just">
              <a:buNone/>
            </a:pPr>
            <a:r>
              <a:rPr lang="ru-RU" sz="2400" dirty="0">
                <a:solidFill>
                  <a:schemeClr val="bg1"/>
                </a:solidFill>
              </a:rPr>
              <a:t>     Циолковскому принадлежит создание строгой математической теории полета одноступенчатых и многоступенчатых ракет с жидкостными реактивными двигателями.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0EC38F1-CA89-48B3-AF48-8BECB0F22C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3421" y="1343818"/>
            <a:ext cx="6328579" cy="4756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8639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4909A9-CFD1-46CF-94A7-057C3C599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Идея создания орбитальных станций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4163BCD-2F2D-4848-B2CA-1E8579EC2C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070" y="1100831"/>
            <a:ext cx="5584054" cy="5539666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Циолковскому принадлежит идея создания орбитальных станций. Станции, построенные и проверенные на Земле, по мысли Циолковского, должны доставляться по частям на орбиту грузовыми ракетами. Сборка станций будет производиться на орбите. В более отдаленном будущем, после заселения околоземного пространства, для строительства межпланетных станций Циолковский предполагал использовать материал астероидов. Постепенно соединяемые в гигантские гирлянды отдельные станции должны будут образовать «эфирные поселения» вокруг Земли и в поясе астероидов.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C90BF03-7F2B-4931-BAF5-FB959D95BE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8154" y="1657459"/>
            <a:ext cx="4434233" cy="4473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554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7D7110-340C-4BB8-A276-0FE200D9D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8027987" cy="1325563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Искусственная гравитация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65EFF98-B39C-4D5E-A5C9-FB39A4DDF8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985" y="1408375"/>
            <a:ext cx="7639976" cy="543137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>
                <a:solidFill>
                  <a:schemeClr val="bg1"/>
                </a:solidFill>
              </a:rPr>
              <a:t>     </a:t>
            </a:r>
            <a:r>
              <a:rPr lang="ru-RU" sz="2400" dirty="0">
                <a:solidFill>
                  <a:schemeClr val="bg1"/>
                </a:solidFill>
              </a:rPr>
              <a:t>Циолковским впервые была высказана идея создания искусственной гравитации на космической станции вращением ее вокруг оси инерции.</a:t>
            </a:r>
          </a:p>
          <a:p>
            <a:pPr marL="0" indent="0" algn="just">
              <a:buNone/>
            </a:pPr>
            <a:r>
              <a:rPr lang="ru-RU" sz="2400" dirty="0">
                <a:solidFill>
                  <a:schemeClr val="bg1"/>
                </a:solidFill>
              </a:rPr>
              <a:t>     Впервые научно обосновал реальную возможность выхода человека в скафандре за пределы космического корабля в открытый космос и на другие планеты.</a:t>
            </a:r>
            <a:r>
              <a:rPr lang="ru-RU" dirty="0">
                <a:solidFill>
                  <a:schemeClr val="bg1"/>
                </a:solidFill>
              </a:rPr>
              <a:t> </a:t>
            </a:r>
          </a:p>
          <a:p>
            <a:pPr marL="0" indent="0">
              <a:buNone/>
            </a:pP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050" name="Picture 2" descr="https://epizodsspace.airbase.ru/bibl/lapunov/rass-o-rak/127.jpg">
            <a:extLst>
              <a:ext uri="{FF2B5EF4-FFF2-40B4-BE49-F238E27FC236}">
                <a16:creationId xmlns:a16="http://schemas.microsoft.com/office/drawing/2014/main" id="{52B89897-E192-4787-92CC-CFE6D93C93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7" y="-18255"/>
            <a:ext cx="41640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14860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1FF0AD-D09E-4DAB-96AB-9C495ACB8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6"/>
            <a:ext cx="12192000" cy="1325563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Теория газов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3ABDDD0-2050-49F4-B66C-3827780C1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921" y="1609399"/>
            <a:ext cx="6427433" cy="430612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>
                <a:solidFill>
                  <a:schemeClr val="bg1"/>
                </a:solidFill>
              </a:rPr>
              <a:t>     Однажды Константин Эдуардович Циолковский разработал кинетическую теорию газов, после чего узнал, что она уже была открыта 25 годами ранее. </a:t>
            </a:r>
          </a:p>
          <a:p>
            <a:pPr marL="0" indent="0">
              <a:buNone/>
            </a:pPr>
            <a:r>
              <a:rPr lang="ru-RU" sz="2400" dirty="0">
                <a:solidFill>
                  <a:schemeClr val="bg1"/>
                </a:solidFill>
              </a:rPr>
              <a:t>     Это один из самых забавных фактов в его жизни.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6D1023D-268F-4191-96B0-4CCEB16B14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0370" y="1609399"/>
            <a:ext cx="4700752" cy="436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8775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8E411A-7642-470C-A898-100D34529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Методика преподавания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65D88E2-7590-4436-975C-EF8A6B2A51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373" y="1594398"/>
            <a:ext cx="5781559" cy="43513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>
                <a:solidFill>
                  <a:schemeClr val="bg1"/>
                </a:solidFill>
              </a:rPr>
              <a:t>     В то время, когда Циолковский работал учителем то, изобрел собственную методику преподавания, которая помогала детям полноценно усваивать материал. Каждый урок Циолковский демонстрировал наглядно, что облегчало закрепление изученного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C0F3CBE-B07A-42C3-98B9-4BFFC90AB7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6208" y="1594398"/>
            <a:ext cx="536061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5578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7D7110-340C-4BB8-A276-0FE200D9D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Научные достижения Циолковского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65EFF98-B39C-4D5E-A5C9-FB39A4DDF8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480" y="1608081"/>
            <a:ext cx="5626810" cy="456888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>
                <a:solidFill>
                  <a:schemeClr val="bg1"/>
                </a:solidFill>
              </a:rPr>
              <a:t>     Интересы Циолковского не ограничивались полётами в воздухе и в космос. Он исследовал и описывал технологии получения солнечной энергии и энергии морских приливов, конденсации водяных паров, кондиционирования помещений, освоения пустынь.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E5F4777-0639-426A-83FC-46E28E8DFA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4081" y="1608081"/>
            <a:ext cx="5091562" cy="4568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9680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5BDEBE-7C6B-4534-969E-60E24D4FC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6"/>
            <a:ext cx="12192000" cy="878390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Философское наследие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2AB5A9-1CD2-4C99-AD7D-7D770CF191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531" y="852256"/>
            <a:ext cx="7040503" cy="598748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>
                <a:solidFill>
                  <a:schemeClr val="bg1"/>
                </a:solidFill>
              </a:rPr>
              <a:t>     Константин Эдуардович выпустил свой сборник собраний и сочинений. К сожалению, творческие работы стали доступны не сразу. При публикации работ Циолковского в Архиве Академии наук философские работы были из описи исключены. Он изложил основы космической философии в 150 рукописях:</a:t>
            </a:r>
          </a:p>
          <a:p>
            <a:pPr marL="0" indent="0" algn="just">
              <a:buNone/>
            </a:pPr>
            <a:r>
              <a:rPr lang="ru-RU" sz="2400" dirty="0">
                <a:solidFill>
                  <a:schemeClr val="bg1"/>
                </a:solidFill>
              </a:rPr>
              <a:t>     </a:t>
            </a:r>
            <a:r>
              <a:rPr lang="ru-RU" sz="2400" i="1" dirty="0">
                <a:solidFill>
                  <a:schemeClr val="bg1"/>
                </a:solidFill>
              </a:rPr>
              <a:t>«Основной мотив моей жизни: сделать что-нибудь полезное для людей, не прожить даром жизнь, продвинуть человечество хоть немного вперед. Вот почему я интересовался тем, что не давало мне ни хлеба, ни силы, но я надеюсь, что мои работы, может быть, скоро, а может быть, и в отдаленном будущем дадут обществу горы хлеба и бездну могущества».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34398BC-7516-4658-9787-69217CA324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7035" y="1976333"/>
            <a:ext cx="5044965" cy="3783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037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5A63AC-48B2-4C7F-9CAA-A57FA44AE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162"/>
            <a:ext cx="10515600" cy="1028669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Выводы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1D8E0F0-D219-4B34-920C-953F2D6CCC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8301" y="994931"/>
            <a:ext cx="10515600" cy="5689954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400" dirty="0">
                <a:solidFill>
                  <a:schemeClr val="bg1"/>
                </a:solidFill>
              </a:rPr>
              <a:t>     В ходе проведенного исследования были сделаны следующие выводы:</a:t>
            </a:r>
          </a:p>
          <a:p>
            <a:pPr marL="0" indent="0" algn="just">
              <a:buNone/>
            </a:pPr>
            <a:r>
              <a:rPr lang="ru-RU" sz="2400" dirty="0">
                <a:solidFill>
                  <a:schemeClr val="bg1"/>
                </a:solidFill>
              </a:rPr>
              <a:t>     1). Теоретические работы К.Э. Циолковского вдохновили дальнейшие исследования в области аэродинамики, ракетостроения и космонавтики.</a:t>
            </a:r>
          </a:p>
          <a:p>
            <a:pPr marL="0" indent="0" algn="just">
              <a:buNone/>
            </a:pPr>
            <a:r>
              <a:rPr lang="ru-RU" sz="2400" dirty="0">
                <a:solidFill>
                  <a:schemeClr val="bg1"/>
                </a:solidFill>
              </a:rPr>
              <a:t>     2). Практические наработки ученого не внесли значительного вклада в развитие отечественной науки.</a:t>
            </a:r>
          </a:p>
          <a:p>
            <a:pPr marL="0" indent="0" algn="just">
              <a:buNone/>
            </a:pPr>
            <a:r>
              <a:rPr lang="ru-RU" sz="2400" dirty="0">
                <a:solidFill>
                  <a:schemeClr val="bg1"/>
                </a:solidFill>
              </a:rPr>
              <a:t>     3). Циолковский создал огромный задел на будущее для ученых-теоретиков, конструкторов и инженеров своими идеями о покорении космоса.</a:t>
            </a:r>
          </a:p>
          <a:p>
            <a:pPr marL="0" indent="0" algn="just">
              <a:buNone/>
            </a:pPr>
            <a:r>
              <a:rPr lang="ru-RU" sz="2400" dirty="0">
                <a:solidFill>
                  <a:schemeClr val="bg1"/>
                </a:solidFill>
              </a:rPr>
              <a:t>     4). Вклад Константина Эдуардовича как ученого-теоретика в мировую науку велик: многие его задумки были реализованы советскими и зарубежными учеными, в частности при разработке космических кораблей и многоступенчатых ракет на твердом топливе. </a:t>
            </a:r>
          </a:p>
        </p:txBody>
      </p:sp>
    </p:spTree>
    <p:extLst>
      <p:ext uri="{BB962C8B-B14F-4D97-AF65-F5344CB8AC3E}">
        <p14:creationId xmlns:p14="http://schemas.microsoft.com/office/powerpoint/2010/main" val="7885960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5A63AC-48B2-4C7F-9CAA-A57FA44AE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162"/>
            <a:ext cx="10515600" cy="1028669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Выводы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1D8E0F0-D219-4B34-920C-953F2D6CCC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8301" y="994931"/>
            <a:ext cx="10515600" cy="3861154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400" dirty="0">
                <a:solidFill>
                  <a:schemeClr val="bg1"/>
                </a:solidFill>
              </a:rPr>
              <a:t>     К.Э. Циолковский – яркий пример для любого человека, желающего заниматься наукой и приносить пользу обществу. Отсутствие системного образования и проблемы со здоровьем, к сожалению, ограничили возможности Константина Эдуардовича в области практических расчетов и изобретений, но ширина и глубина его теоретической мысли поражает. Вдохновленные идеями Циолковского и учитывая опыт его ошибок, последующие поколения ученых реализовали многое из задуманного им. Многие проекты и задумки Циолковского еще предстоит воплотить в реальность – возможно это удастся сделать нашему поколению ученых: «Планета есть колыбель разума, но нельзя вечно жить в колыбели».</a:t>
            </a:r>
          </a:p>
        </p:txBody>
      </p:sp>
    </p:spTree>
    <p:extLst>
      <p:ext uri="{BB962C8B-B14F-4D97-AF65-F5344CB8AC3E}">
        <p14:creationId xmlns:p14="http://schemas.microsoft.com/office/powerpoint/2010/main" val="17539265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DAC69F-3020-42FF-B8E1-B9CD29C56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6"/>
            <a:ext cx="12192000" cy="913900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Список источников и литературы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F9265D12-7F1C-4F40-A4C5-4FAE559CCB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825624"/>
            <a:ext cx="12192000" cy="601412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sz="1800" dirty="0">
                <a:solidFill>
                  <a:schemeClr val="bg1"/>
                </a:solidFill>
              </a:rPr>
              <a:t>1. </a:t>
            </a:r>
            <a:r>
              <a:rPr lang="ru-RU" sz="1800" dirty="0" err="1">
                <a:solidFill>
                  <a:schemeClr val="bg1"/>
                </a:solidFill>
              </a:rPr>
              <a:t>К.Э.Циолковский</a:t>
            </a:r>
            <a:r>
              <a:rPr lang="ru-RU" sz="1800" dirty="0">
                <a:solidFill>
                  <a:schemeClr val="bg1"/>
                </a:solidFill>
              </a:rPr>
              <a:t>. Избранные труды. Книга 1. Цельнометаллический дирижабль. ОНТИ НКТП СССР, </a:t>
            </a:r>
            <a:r>
              <a:rPr lang="ru-RU" sz="1800" dirty="0" err="1">
                <a:solidFill>
                  <a:schemeClr val="bg1"/>
                </a:solidFill>
              </a:rPr>
              <a:t>Госмашметиздат</a:t>
            </a:r>
            <a:r>
              <a:rPr lang="ru-RU" sz="1800" dirty="0">
                <a:solidFill>
                  <a:schemeClr val="bg1"/>
                </a:solidFill>
              </a:rPr>
              <a:t>, 1934.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1800" dirty="0">
                <a:solidFill>
                  <a:schemeClr val="bg1"/>
                </a:solidFill>
              </a:rPr>
              <a:t>2. </a:t>
            </a:r>
            <a:r>
              <a:rPr lang="ru-RU" sz="1800" dirty="0" err="1">
                <a:solidFill>
                  <a:schemeClr val="bg1"/>
                </a:solidFill>
              </a:rPr>
              <a:t>К.Э.Циолковский</a:t>
            </a:r>
            <a:r>
              <a:rPr lang="ru-RU" sz="1800" dirty="0">
                <a:solidFill>
                  <a:schemeClr val="bg1"/>
                </a:solidFill>
              </a:rPr>
              <a:t>. Избранные труды. Книга 2. Реактивное движение. ОНТИ НКТП СССР, </a:t>
            </a:r>
            <a:r>
              <a:rPr lang="ru-RU" sz="1800" dirty="0" err="1">
                <a:solidFill>
                  <a:schemeClr val="bg1"/>
                </a:solidFill>
              </a:rPr>
              <a:t>Госмашметиздат</a:t>
            </a:r>
            <a:r>
              <a:rPr lang="ru-RU" sz="1800" dirty="0">
                <a:solidFill>
                  <a:schemeClr val="bg1"/>
                </a:solidFill>
              </a:rPr>
              <a:t>, 1934.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1800" dirty="0">
                <a:solidFill>
                  <a:schemeClr val="bg1"/>
                </a:solidFill>
              </a:rPr>
              <a:t>3. </a:t>
            </a:r>
            <a:r>
              <a:rPr lang="ru-RU" sz="1800" dirty="0" err="1">
                <a:solidFill>
                  <a:schemeClr val="bg1"/>
                </a:solidFill>
              </a:rPr>
              <a:t>К.Э.Циолковский</a:t>
            </a:r>
            <a:r>
              <a:rPr lang="ru-RU" sz="1800" dirty="0">
                <a:solidFill>
                  <a:schemeClr val="bg1"/>
                </a:solidFill>
              </a:rPr>
              <a:t>. Избранные труды. Москва: Издательство Академии наук СССР, 1962.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1800" dirty="0">
                <a:solidFill>
                  <a:schemeClr val="bg1"/>
                </a:solidFill>
              </a:rPr>
              <a:t>4. Демин В.Н. Циолковский. – Серия ЖЗЛ. М.: Молодая гвардия, 2005.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1800" dirty="0">
                <a:solidFill>
                  <a:schemeClr val="bg1"/>
                </a:solidFill>
              </a:rPr>
              <a:t>5. Космодемьянский А.А. К.Э. Циолковский: пособие для учащихся. М.: Просвещение, 1980.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1800" dirty="0">
                <a:solidFill>
                  <a:schemeClr val="bg1"/>
                </a:solidFill>
              </a:rPr>
              <a:t>6. </a:t>
            </a:r>
            <a:r>
              <a:rPr lang="ru-RU" sz="1800" dirty="0" err="1">
                <a:solidFill>
                  <a:schemeClr val="bg1"/>
                </a:solidFill>
              </a:rPr>
              <a:t>Салахутдинов</a:t>
            </a:r>
            <a:r>
              <a:rPr lang="ru-RU" sz="1800" dirty="0">
                <a:solidFill>
                  <a:schemeClr val="bg1"/>
                </a:solidFill>
              </a:rPr>
              <a:t> Г.М. Блеск и нищета </a:t>
            </a:r>
            <a:r>
              <a:rPr lang="ru-RU" sz="1800" dirty="0" err="1">
                <a:solidFill>
                  <a:schemeClr val="bg1"/>
                </a:solidFill>
              </a:rPr>
              <a:t>К.Э.Циолковского</a:t>
            </a:r>
            <a:r>
              <a:rPr lang="ru-RU" sz="1800" dirty="0">
                <a:solidFill>
                  <a:schemeClr val="bg1"/>
                </a:solidFill>
              </a:rPr>
              <a:t>. М.: АМИ, 2000.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1800" dirty="0">
                <a:solidFill>
                  <a:schemeClr val="bg1"/>
                </a:solidFill>
              </a:rPr>
              <a:t>7. </a:t>
            </a:r>
            <a:r>
              <a:rPr lang="ru-RU" sz="1800" dirty="0" err="1">
                <a:solidFill>
                  <a:schemeClr val="bg1"/>
                </a:solidFill>
              </a:rPr>
              <a:t>Салахутдинов</a:t>
            </a:r>
            <a:r>
              <a:rPr lang="ru-RU" sz="1800" dirty="0">
                <a:solidFill>
                  <a:schemeClr val="bg1"/>
                </a:solidFill>
              </a:rPr>
              <a:t> Г.М. Мифы о творчестве </a:t>
            </a:r>
            <a:r>
              <a:rPr lang="ru-RU" sz="1800" dirty="0" err="1">
                <a:solidFill>
                  <a:schemeClr val="bg1"/>
                </a:solidFill>
              </a:rPr>
              <a:t>К.Э.Циолковского</a:t>
            </a:r>
            <a:r>
              <a:rPr lang="ru-RU" sz="1800" dirty="0">
                <a:solidFill>
                  <a:schemeClr val="bg1"/>
                </a:solidFill>
              </a:rPr>
              <a:t>. М.: АМИ, 2003.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1800" dirty="0">
                <a:solidFill>
                  <a:schemeClr val="bg1"/>
                </a:solidFill>
              </a:rPr>
              <a:t>8. Идеи К.Э. Циолковского и современность. М.: Наука, 1979.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800" dirty="0">
                <a:solidFill>
                  <a:schemeClr val="bg1"/>
                </a:solidFill>
              </a:rPr>
              <a:t>9. https://en.wikipedia.org/wiki/Konstantin_Tsiolkovsky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800" dirty="0">
                <a:solidFill>
                  <a:schemeClr val="bg1"/>
                </a:solidFill>
              </a:rPr>
              <a:t>10. https://www.esa.int/Science_Exploration/Human_and_Robotic_Exploration/ Exploration/</a:t>
            </a:r>
            <a:r>
              <a:rPr lang="en-US" sz="1800" dirty="0" err="1">
                <a:solidFill>
                  <a:schemeClr val="bg1"/>
                </a:solidFill>
              </a:rPr>
              <a:t>Konstantin_Tsiolkovsky</a:t>
            </a:r>
            <a:endParaRPr lang="en-US" sz="1800" dirty="0">
              <a:solidFill>
                <a:schemeClr val="bg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1800" dirty="0">
                <a:solidFill>
                  <a:schemeClr val="bg1"/>
                </a:solidFill>
              </a:rPr>
              <a:t>11. https://www.nasa.gov/audience/foreducators/rocketry/home/konstantin-tsiolkovsky.html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800" dirty="0">
                <a:solidFill>
                  <a:schemeClr val="bg1"/>
                </a:solidFill>
              </a:rPr>
              <a:t>12. https://www.nasa.gov/audience/foreducators/topnav/materials/listbytype/ A_Pictorial_History_of_Rockets.html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800" dirty="0">
                <a:solidFill>
                  <a:schemeClr val="bg1"/>
                </a:solidFill>
              </a:rPr>
              <a:t>13. https://www.tsiolkovsky.org/ru/nauchnoe-nasledie</a:t>
            </a:r>
            <a:endParaRPr lang="ru-RU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438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88D36F-F721-47CA-B27C-7ACCE46A8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4746" y="0"/>
            <a:ext cx="5645020" cy="1325563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Цель исследования: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98B5AD-7B2A-4B9C-8B14-F0D9D9D80194}"/>
              </a:ext>
            </a:extLst>
          </p:cNvPr>
          <p:cNvSpPr txBox="1"/>
          <p:nvPr/>
        </p:nvSpPr>
        <p:spPr>
          <a:xfrm>
            <a:off x="239696" y="1173137"/>
            <a:ext cx="1173628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>
                <a:solidFill>
                  <a:schemeClr val="bg1"/>
                </a:solidFill>
              </a:rPr>
              <a:t>     Изучить научные достижения К. Э. Циолковского и их значение для отечественной науки.</a:t>
            </a:r>
          </a:p>
          <a:p>
            <a:pPr algn="just"/>
            <a:endParaRPr lang="ru-RU" sz="2800" b="1" dirty="0">
              <a:solidFill>
                <a:schemeClr val="bg1"/>
              </a:solidFill>
            </a:endParaRPr>
          </a:p>
          <a:p>
            <a:pPr algn="ctr"/>
            <a:r>
              <a:rPr lang="ru-RU" sz="2800" b="1" dirty="0">
                <a:solidFill>
                  <a:schemeClr val="bg1"/>
                </a:solidFill>
              </a:rPr>
              <a:t>Задачи:</a:t>
            </a:r>
          </a:p>
          <a:p>
            <a:pPr algn="just"/>
            <a:r>
              <a:rPr lang="ru-RU" sz="2800" dirty="0">
                <a:solidFill>
                  <a:schemeClr val="bg1"/>
                </a:solidFill>
              </a:rPr>
              <a:t>     1). Проанализировать научную литературу, посвященную научным достижениям К.Э. Циолковского;</a:t>
            </a:r>
          </a:p>
          <a:p>
            <a:pPr algn="just"/>
            <a:r>
              <a:rPr lang="ru-RU" sz="2800" dirty="0">
                <a:solidFill>
                  <a:schemeClr val="bg1"/>
                </a:solidFill>
              </a:rPr>
              <a:t>     2). Изучить основные труды ученого;</a:t>
            </a:r>
          </a:p>
          <a:p>
            <a:pPr algn="just"/>
            <a:r>
              <a:rPr lang="ru-RU" sz="2800" dirty="0">
                <a:solidFill>
                  <a:schemeClr val="bg1"/>
                </a:solidFill>
              </a:rPr>
              <a:t>     3). Сформулировать наиболее значимые научные достижения Циолковского;</a:t>
            </a:r>
          </a:p>
          <a:p>
            <a:pPr algn="just"/>
            <a:r>
              <a:rPr lang="ru-RU" sz="2800" dirty="0">
                <a:solidFill>
                  <a:schemeClr val="bg1"/>
                </a:solidFill>
              </a:rPr>
              <a:t>     4). Оценить вклад К. Э. Циолковского в отечественную науку.</a:t>
            </a:r>
          </a:p>
          <a:p>
            <a:pPr algn="just"/>
            <a:endParaRPr lang="ru-RU" sz="2800" b="1" dirty="0">
              <a:solidFill>
                <a:schemeClr val="bg1"/>
              </a:solidFill>
            </a:endParaRPr>
          </a:p>
          <a:p>
            <a:endParaRPr lang="ru-R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4292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E192F2-4AEA-465E-B380-5D97A4FA8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082951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Циолковский Константин Эдуардович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8F42975-0BB9-404A-A42A-E89897DD9E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420304" y="1101206"/>
            <a:ext cx="4430766" cy="471555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2CAC877-CD48-46E2-988B-524ADED37A94}"/>
              </a:ext>
            </a:extLst>
          </p:cNvPr>
          <p:cNvSpPr txBox="1"/>
          <p:nvPr/>
        </p:nvSpPr>
        <p:spPr>
          <a:xfrm>
            <a:off x="202241" y="1101206"/>
            <a:ext cx="687713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«Планета есть колыбель разума, 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</a:rPr>
              <a:t>но нельзя вечно жить в колыбели».</a:t>
            </a:r>
          </a:p>
          <a:p>
            <a:pPr algn="just"/>
            <a:endParaRPr lang="ru-RU" sz="2400" dirty="0">
              <a:solidFill>
                <a:schemeClr val="bg1"/>
              </a:solidFill>
            </a:endParaRPr>
          </a:p>
          <a:p>
            <a:pPr algn="just"/>
            <a:r>
              <a:rPr lang="ru-RU" sz="2400" dirty="0">
                <a:solidFill>
                  <a:schemeClr val="bg1"/>
                </a:solidFill>
              </a:rPr>
              <a:t>     Выдающийся российский и советский учёный-самоучка, «отец космонавтики». Работы Циолковского по аэронавтике, </a:t>
            </a:r>
            <a:r>
              <a:rPr lang="ru-RU" sz="2400" dirty="0" err="1">
                <a:solidFill>
                  <a:schemeClr val="bg1"/>
                </a:solidFill>
              </a:rPr>
              <a:t>ракетодинамике</a:t>
            </a:r>
            <a:r>
              <a:rPr lang="ru-RU" sz="2400" dirty="0">
                <a:solidFill>
                  <a:schemeClr val="bg1"/>
                </a:solidFill>
              </a:rPr>
              <a:t> и теории межпланетных сообщений были первыми серьезными изысканиями в мировой научно-технической литературе. </a:t>
            </a:r>
          </a:p>
          <a:p>
            <a:pPr algn="just"/>
            <a:r>
              <a:rPr lang="ru-RU" sz="2400" dirty="0">
                <a:solidFill>
                  <a:schemeClr val="bg1"/>
                </a:solidFill>
              </a:rPr>
              <a:t>  Константин Эдуардович полагал в качестве основной цели развития космонавтики возможность для человечества благодаря освоению космоса встать на гораздо более высокую ступень своего развития.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EABEF6-C782-43DA-B88E-BAD4F6016E26}"/>
              </a:ext>
            </a:extLst>
          </p:cNvPr>
          <p:cNvSpPr txBox="1"/>
          <p:nvPr/>
        </p:nvSpPr>
        <p:spPr>
          <a:xfrm>
            <a:off x="7558993" y="5970600"/>
            <a:ext cx="44307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</a:rPr>
              <a:t>1857-1935</a:t>
            </a:r>
          </a:p>
        </p:txBody>
      </p:sp>
    </p:spTree>
    <p:extLst>
      <p:ext uri="{BB962C8B-B14F-4D97-AF65-F5344CB8AC3E}">
        <p14:creationId xmlns:p14="http://schemas.microsoft.com/office/powerpoint/2010/main" val="3201165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034A3F5-CA95-4285-B218-4F8287572D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798" y="915922"/>
            <a:ext cx="6152225" cy="5795595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400" dirty="0">
                <a:solidFill>
                  <a:schemeClr val="bg1"/>
                </a:solidFill>
              </a:rPr>
              <a:t>     Уже в 11 лет Циолковский начал своими руками мастерить различные механические конструкции и модели. Он делал кукол и сани, домики и часы, сани и кареты. Материалами служили сургуч и бумага. В 14 лет он уже делал движущиеся модели поездов и колясок, «моторами» в которых служили пружины. В 16 лет Константин самостоятельно собрал токарный станок. </a:t>
            </a:r>
          </a:p>
          <a:p>
            <a:pPr marL="0" indent="0" algn="just">
              <a:buNone/>
            </a:pPr>
            <a:r>
              <a:rPr lang="ru-RU" sz="2400" dirty="0">
                <a:solidFill>
                  <a:schemeClr val="bg1"/>
                </a:solidFill>
              </a:rPr>
              <a:t>     Циолковский был отчислен из гимназии. А когда ему было 16 лет, ему не удалось поступить в московское техническое училище. После этого Константин занимался только самообразованием.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4188926-7329-4C9D-B583-AD60A953D7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9890" y="1057516"/>
            <a:ext cx="4452001" cy="56540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4B8AE23-57A9-485D-9DFE-E1CBA7B47E7F}"/>
              </a:ext>
            </a:extLst>
          </p:cNvPr>
          <p:cNvSpPr txBox="1"/>
          <p:nvPr/>
        </p:nvSpPr>
        <p:spPr>
          <a:xfrm>
            <a:off x="0" y="146482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Начало научной деятельности</a:t>
            </a:r>
          </a:p>
        </p:txBody>
      </p:sp>
    </p:spTree>
    <p:extLst>
      <p:ext uri="{BB962C8B-B14F-4D97-AF65-F5344CB8AC3E}">
        <p14:creationId xmlns:p14="http://schemas.microsoft.com/office/powerpoint/2010/main" val="16368795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DAC69F-3020-42FF-B8E1-B9CD29C56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966"/>
            <a:ext cx="10515600" cy="1325563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Цельнометаллический аэроплан и гироскопы в авиации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757B757B-C9F8-4451-9722-D235FABD8D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17496" y="1349529"/>
            <a:ext cx="6674504" cy="4712271"/>
          </a:xfrm>
          <a:prstGeom prst="rect">
            <a:avLst/>
          </a:prstGeom>
        </p:spPr>
      </p:pic>
      <p:sp>
        <p:nvSpPr>
          <p:cNvPr id="6" name="Объект 2">
            <a:extLst>
              <a:ext uri="{FF2B5EF4-FFF2-40B4-BE49-F238E27FC236}">
                <a16:creationId xmlns:a16="http://schemas.microsoft.com/office/drawing/2014/main" id="{B6E76227-2C35-41C4-B8EA-0F1471B2DA84}"/>
              </a:ext>
            </a:extLst>
          </p:cNvPr>
          <p:cNvSpPr txBox="1">
            <a:spLocks/>
          </p:cNvSpPr>
          <p:nvPr/>
        </p:nvSpPr>
        <p:spPr>
          <a:xfrm>
            <a:off x="0" y="1349529"/>
            <a:ext cx="5450889" cy="548450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ru-RU" sz="2400" dirty="0">
                <a:solidFill>
                  <a:schemeClr val="bg1"/>
                </a:solidFill>
              </a:rPr>
              <a:t>     </a:t>
            </a:r>
            <a:r>
              <a:rPr lang="ru-RU" sz="2600" dirty="0">
                <a:solidFill>
                  <a:schemeClr val="bg1"/>
                </a:solidFill>
              </a:rPr>
              <a:t>Циолковскому принадлежит прогрессивная идея постройки </a:t>
            </a:r>
            <a:r>
              <a:rPr lang="ru-RU" sz="2600" dirty="0" err="1">
                <a:solidFill>
                  <a:schemeClr val="bg1"/>
                </a:solidFill>
              </a:rPr>
              <a:t>цельнометалличноского</a:t>
            </a:r>
            <a:r>
              <a:rPr lang="ru-RU" sz="2600" dirty="0">
                <a:solidFill>
                  <a:schemeClr val="bg1"/>
                </a:solidFill>
              </a:rPr>
              <a:t> аэроплана (1894), а также разработки цельнометаллического свободно-несущего моноплана с толстым изогнутым крылом. </a:t>
            </a:r>
          </a:p>
          <a:p>
            <a:pPr marL="0" indent="0" algn="just">
              <a:buNone/>
            </a:pPr>
            <a:r>
              <a:rPr lang="ru-RU" sz="2600" dirty="0">
                <a:solidFill>
                  <a:schemeClr val="bg1"/>
                </a:solidFill>
              </a:rPr>
              <a:t>     Ученый первым задумался о применении гироскопов в авиации. Сначала он сконструировал ртутный автоматический регулятор оси, а затем предложил использовать для балансировки воздушных аппаратов принцип вращающегося волчка. 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ru-RU" sz="2600" dirty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3523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7D7110-340C-4BB8-A276-0FE200D9D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Первая в России аэродинамическая труба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65EFF98-B39C-4D5E-A5C9-FB39A4DDF8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7885" y="1452763"/>
            <a:ext cx="6252857" cy="43513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>
                <a:solidFill>
                  <a:schemeClr val="bg1"/>
                </a:solidFill>
              </a:rPr>
              <a:t>     В 1897 г. ученый сооружает первую в России аэродинамическую трубу с открытой рабочей частью и проводит работы по экспериментальной аэродинамике.</a:t>
            </a:r>
          </a:p>
          <a:p>
            <a:pPr marL="0" indent="0" algn="just">
              <a:buNone/>
            </a:pPr>
            <a:r>
              <a:rPr lang="ru-RU" sz="2400" dirty="0">
                <a:solidFill>
                  <a:schemeClr val="bg1"/>
                </a:solidFill>
              </a:rPr>
              <a:t>     Впервые в научной литературе анализирует проблему создания нового вида транспорта (поезда) на воздушной подушке.</a:t>
            </a:r>
          </a:p>
        </p:txBody>
      </p:sp>
      <p:pic>
        <p:nvPicPr>
          <p:cNvPr id="1026" name="Picture 2" descr="https://upload.wikimedia.org/wikipedia/commons/5/5d/Soufflerie_de_Tsiolkovsky.png">
            <a:extLst>
              <a:ext uri="{FF2B5EF4-FFF2-40B4-BE49-F238E27FC236}">
                <a16:creationId xmlns:a16="http://schemas.microsoft.com/office/drawing/2014/main" id="{7636BBF2-B080-4AE4-963F-E0B8C56887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92"/>
          <a:stretch/>
        </p:blipFill>
        <p:spPr bwMode="auto">
          <a:xfrm>
            <a:off x="6549519" y="1452763"/>
            <a:ext cx="5642481" cy="4257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04896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1D2136-C8CD-40BA-801B-35312893F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Конструкции дирижаблей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18FD645-BF01-4226-9FAE-6E4E489C1E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371" y="1534510"/>
            <a:ext cx="5717629" cy="492935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>
                <a:solidFill>
                  <a:schemeClr val="bg1"/>
                </a:solidFill>
              </a:rPr>
              <a:t>     Ученый занимался дирижаблями, на основе своих наблюдений он изменял их конструкцию. Над конструкцией дирижаблей работали ученые с 19 века, так как они были не долговечны, а водород, которым они были наполнены – взрывоопасны. </a:t>
            </a:r>
          </a:p>
          <a:p>
            <a:pPr marL="0" indent="0" algn="just">
              <a:buNone/>
            </a:pPr>
            <a:r>
              <a:rPr lang="ru-RU" sz="2400" dirty="0">
                <a:solidFill>
                  <a:schemeClr val="bg1"/>
                </a:solidFill>
              </a:rPr>
              <a:t>     Циолковский предложил покрыть летательные аппараты металлической оболочкой, которая бы сохраняла их подъемную силу в разных условиях, и использовать вместо водорода нагретый воздух.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261F974-33B6-4CF5-8FB7-84BCE20917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6411" y="1534510"/>
            <a:ext cx="5565589" cy="479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8258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A32A2C-8FF8-4732-B7E2-1D5B76875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Вторая космическая скорость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9001B44-47EC-4769-8BCA-BBE26CEDA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6235" y="1653572"/>
            <a:ext cx="6089571" cy="458568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>
                <a:solidFill>
                  <a:schemeClr val="bg1"/>
                </a:solidFill>
              </a:rPr>
              <a:t>     В 1911 году Циолковский вычислил скорость, необходимую для преодоления земного притяжения. Ее называют второй космической, и она равна 11,2 км/с.</a:t>
            </a:r>
          </a:p>
          <a:p>
            <a:pPr marL="0" indent="0" algn="just">
              <a:buNone/>
            </a:pPr>
            <a:r>
              <a:rPr lang="ru-RU" sz="2400" dirty="0">
                <a:solidFill>
                  <a:schemeClr val="bg1"/>
                </a:solidFill>
              </a:rPr>
              <a:t>     Благодаря нашим инженерам вторая космическая скорость была достигнута советскими конструкторами на аппарате Луна-1 в 1959 году 2 января.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B4892F7-CC18-4F9D-89A0-F523234582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9756" y="1653572"/>
            <a:ext cx="4056009" cy="461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729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7D11C1-A6F6-4B4F-84B4-C7084E21B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/>
          <a:lstStyle/>
          <a:p>
            <a:pPr algn="ctr"/>
            <a:r>
              <a:rPr lang="ru-RU" dirty="0"/>
              <a:t> </a:t>
            </a:r>
            <a:r>
              <a:rPr lang="ru-RU" dirty="0">
                <a:solidFill>
                  <a:schemeClr val="bg1"/>
                </a:solidFill>
              </a:rPr>
              <a:t>Многоракетный космический «поезд»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9219093-6A95-42C0-86CB-1A802B9ACB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704" y="1660634"/>
            <a:ext cx="5762296" cy="442803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>
                <a:solidFill>
                  <a:schemeClr val="bg1"/>
                </a:solidFill>
              </a:rPr>
              <a:t>     Константин Эдуардович создал план многоракетного космического «поезда». Ученый считал, что для выхода в космос нужно соединить несколько ракет, каждая из которых передает топливо следующей для увеличения скорости, необходимой для отрыва от планеты Земля.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7B5594A-2BDE-496A-808D-47209FD46C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4132" y="1660634"/>
            <a:ext cx="5539571" cy="466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55774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Оранжевый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Century Schoolbook">
      <a:majorFont>
        <a:latin typeface="Century Schoolbook" panose="02040604050505020304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Матовое стекло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565</TotalTime>
  <Words>1401</Words>
  <Application>Microsoft Office PowerPoint</Application>
  <PresentationFormat>Широкоэкранный</PresentationFormat>
  <Paragraphs>76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Arial</vt:lpstr>
      <vt:lpstr>Calibri</vt:lpstr>
      <vt:lpstr>Century Schoolbook</vt:lpstr>
      <vt:lpstr>Times New Roman</vt:lpstr>
      <vt:lpstr>Тема Office</vt:lpstr>
      <vt:lpstr>НАУЧНЫЕ ДОСТИЖЕНИЯ К.Э.ЦИОЛКОВСКОГО</vt:lpstr>
      <vt:lpstr>Цель исследования:</vt:lpstr>
      <vt:lpstr>Циолковский Константин Эдуардович</vt:lpstr>
      <vt:lpstr>Презентация PowerPoint</vt:lpstr>
      <vt:lpstr>Цельнометаллический аэроплан и гироскопы в авиации</vt:lpstr>
      <vt:lpstr>Первая в России аэродинамическая труба</vt:lpstr>
      <vt:lpstr>Конструкции дирижаблей</vt:lpstr>
      <vt:lpstr>Вторая космическая скорость</vt:lpstr>
      <vt:lpstr> Многоракетный космический «поезд»</vt:lpstr>
      <vt:lpstr>Ракеты с жидкостными реактивными двигателями</vt:lpstr>
      <vt:lpstr>Идея создания орбитальных станций</vt:lpstr>
      <vt:lpstr>Искусственная гравитация</vt:lpstr>
      <vt:lpstr>Теория газов</vt:lpstr>
      <vt:lpstr>Методика преподавания</vt:lpstr>
      <vt:lpstr>Научные достижения Циолковского</vt:lpstr>
      <vt:lpstr>Философское наследие</vt:lpstr>
      <vt:lpstr>Выводы</vt:lpstr>
      <vt:lpstr>Выводы</vt:lpstr>
      <vt:lpstr>Список источников и литературы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НАУЧНЫЕ ДОСТИЖЕНИЯ К.Э.ЦИОЛКОВСКОГО</dc:title>
  <dc:creator>анастасия гусева</dc:creator>
  <cp:lastModifiedBy>Алексей</cp:lastModifiedBy>
  <cp:revision>39</cp:revision>
  <dcterms:created xsi:type="dcterms:W3CDTF">2022-11-19T14:59:36Z</dcterms:created>
  <dcterms:modified xsi:type="dcterms:W3CDTF">2022-12-04T21:55:36Z</dcterms:modified>
</cp:coreProperties>
</file>