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6" r:id="rId2"/>
    <p:sldId id="774" r:id="rId3"/>
    <p:sldId id="848" r:id="rId4"/>
    <p:sldId id="795" r:id="rId5"/>
    <p:sldId id="850" r:id="rId6"/>
    <p:sldId id="769" r:id="rId7"/>
    <p:sldId id="797" r:id="rId8"/>
    <p:sldId id="828" r:id="rId9"/>
    <p:sldId id="587" r:id="rId10"/>
    <p:sldId id="566" r:id="rId11"/>
    <p:sldId id="834" r:id="rId12"/>
    <p:sldId id="798" r:id="rId13"/>
    <p:sldId id="639" r:id="rId14"/>
    <p:sldId id="633" r:id="rId15"/>
    <p:sldId id="824" r:id="rId16"/>
    <p:sldId id="837" r:id="rId17"/>
    <p:sldId id="832" r:id="rId18"/>
    <p:sldId id="827" r:id="rId19"/>
    <p:sldId id="831" r:id="rId20"/>
    <p:sldId id="839" r:id="rId21"/>
    <p:sldId id="833" r:id="rId22"/>
    <p:sldId id="801" r:id="rId23"/>
    <p:sldId id="849" r:id="rId24"/>
    <p:sldId id="271" r:id="rId25"/>
    <p:sldId id="841" r:id="rId26"/>
    <p:sldId id="845" r:id="rId27"/>
    <p:sldId id="811" r:id="rId28"/>
    <p:sldId id="809" r:id="rId29"/>
    <p:sldId id="802" r:id="rId30"/>
    <p:sldId id="292" r:id="rId31"/>
    <p:sldId id="800" r:id="rId32"/>
    <p:sldId id="293" r:id="rId33"/>
    <p:sldId id="259" r:id="rId34"/>
    <p:sldId id="786" r:id="rId35"/>
    <p:sldId id="835" r:id="rId36"/>
    <p:sldId id="625" r:id="rId37"/>
    <p:sldId id="595" r:id="rId38"/>
    <p:sldId id="847" r:id="rId39"/>
    <p:sldId id="560" r:id="rId40"/>
    <p:sldId id="804" r:id="rId41"/>
    <p:sldId id="82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66"/>
    <a:srgbClr val="FF6600"/>
    <a:srgbClr val="19C1C1"/>
    <a:srgbClr val="0011AB"/>
    <a:srgbClr val="1BCEDF"/>
    <a:srgbClr val="5B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1FCB0-7FE7-428D-93A4-A8EE9B68C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5ACC77-0A03-4C3A-9059-E9DBC352D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6090D-6757-470A-9C0F-D4CEADB1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D0F3C-2B09-4A58-AA5F-2BC4A254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54047-E72F-42C2-98AB-2D22B67D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4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1E8C6-8BD7-4E34-B4E0-61130D4A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17A598-98D3-4455-89F5-C3FCBA14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8A15B-96D1-43F8-8F77-DBCB4301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F441-4828-4130-98D4-C43BB1FC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A3F60-79E4-4D2C-A5C1-253E8DEB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9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0B97DE-192A-4811-882B-4B8983185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18612C-4EC3-4A32-B10B-E33461993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7ADCD-2710-4390-8102-C718B2CD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C96D2-798C-4D34-90A9-F02711E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4B80-73D4-4ACF-99A8-5B6E4839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90E46-D380-4906-9FC8-A0DC66F4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E57B6-58A4-4A56-8022-41F2B72F1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3B7335-5024-4980-A095-A7C33B21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ECD81-F233-45E1-8CD7-7C835ABE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08D8A-48A4-4000-BEBC-67E7A64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F6363-C68B-40A5-81C1-003517FF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E8C2B-3D02-406E-91F9-2ABAD345C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8DC02-864D-4B79-A671-2D2E9FAA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5C80C-0562-4D48-A1DD-5AB0068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E8E19-154D-4619-B10E-A0FCAFE3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76F75-6B62-427F-9FBE-F1E441E4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A17A1-9085-454E-AEA0-DC679EAD0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903394-B7BC-426C-B70A-8B47ECC6C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5B6AA-9F4C-4BDB-A4E6-AB238C7F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DBFC8-04EB-4CF2-AAE7-D534A89B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EF1DB-74CB-4A78-8642-777A486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B57CE-15A6-4AC6-9745-28DB8D55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7279FF-9BD9-470E-9EE9-B38C30B2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8B680-3B39-4C92-8400-E73FA0B03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7DA0C9-782E-4FBB-8A8D-97B41E1B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115587-F703-455B-A568-2BBE69061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CA855B-DF39-408D-B20A-34B7B799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04E597-E5C9-4F24-940F-F98BFBE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760981-5846-4AE9-87F8-2811FB7B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9EA0E-1FC2-410F-A0CD-9EDF45AB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CCB9E-363C-4C3E-9284-597D063B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CEC33C-A639-4B15-90F1-7C26478E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DBD780-F68A-4C11-9E8C-7BF93AB3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1A19A3-0C86-47AB-8C29-02630BE6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9CB1C-04EB-461C-BD1E-354E2D84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3700EA-B5C1-4063-85EC-12DCD32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AF506-1D3F-4C80-82F7-EB364F69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A2C95-4736-4E3A-996A-28DE9146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C353E-CEFB-4FE9-BD92-8B9D1824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68395-24E5-4044-8873-B60F2D0F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9C356-AD9F-494E-AC71-918AC32E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85024-B096-48C3-B2EB-59C825FE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008CC-C91F-4B58-8C58-A7F5AB6A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E857C-08B5-414D-A014-6301567B2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1E4CC5-E676-4892-A0CC-43F8210D5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85B0C-AA97-4B2F-99AF-4516AE3E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D94F7F-0042-4AC7-B424-AB34120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1E161-3C6C-407A-BE8D-24FA87C1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7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D8211-FB30-4E0D-B866-F9B70796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19C0C-9F28-4786-B1FB-C50B1D7A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19A72-22B5-4921-9E4F-560E41150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ACB1046-6713-488F-92DB-5FC4CE38988E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98F5-2CBE-45C5-BE71-0C2C1FF68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8C32A-8E69-4D5B-911A-C5C5DB60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CCB7694-85D6-41B1-826B-0C5AC8CEBB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1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gz.ru/upload/iblock/c8a/c8af38c8b37c9d6e1508516283f24839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C8E9F0-92F5-42E7-BA5E-43E830F298D1}"/>
              </a:ext>
            </a:extLst>
          </p:cNvPr>
          <p:cNvSpPr/>
          <p:nvPr/>
        </p:nvSpPr>
        <p:spPr>
          <a:xfrm>
            <a:off x="0" y="0"/>
            <a:ext cx="12192000" cy="4410635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2FFF4-8850-4FF6-8A71-35F1D50D4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939" y="2071964"/>
            <a:ext cx="10612120" cy="188024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ТРАДИЦИИ ФИЛОСОФИИ И КУЛЬТУРЫ РУССКОГО МИРА ПРОТИВ «НОВОЙ НОРМАЛЬНОСТИ» ГЛОБАЛЬНЫХ ЭЛИТ</a:t>
            </a:r>
            <a:endParaRPr lang="ru-RU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DD9A26-0721-40EA-B275-519236D1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764" y="4511704"/>
            <a:ext cx="10802471" cy="2097057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Баркова Элеонора Владиленовна 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доктор философских наук, профессор Российского экономического университета им.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Г.В.Плеханова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Руководитель Лаборатории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экофилософских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исследований Донецкого нац. университета экономики и торговли им.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М.Туган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-Барановского</a:t>
            </a:r>
          </a:p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 Русского Космического общества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НИЦ Экофилософии в НИИ истории, экономики и права (Москва)</a:t>
            </a:r>
          </a:p>
          <a:p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Академик Российской экологической академии    Академик </a:t>
            </a:r>
            <a:r>
              <a:rPr lang="ru-RU" sz="1800" dirty="0" err="1">
                <a:ea typeface="Calibri" panose="020F0502020204030204" pitchFamily="34" charset="0"/>
                <a:cs typeface="Arial" panose="020B0604020202020204" pitchFamily="34" charset="0"/>
              </a:rPr>
              <a:t>Ноосферной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 общественной Академии Наук</a:t>
            </a:r>
          </a:p>
          <a:p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DC7EE3-F9C5-460C-AB57-EA3A10755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10" y="353567"/>
            <a:ext cx="1364830" cy="13648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5A4173-7E63-4B2F-931B-24615CB0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8" y="543976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26D6E8-7099-4DC7-BD10-58DA7EADD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648390" y="542186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3B7B00-07C8-4FAC-9769-497D8BE57C15}"/>
              </a:ext>
            </a:extLst>
          </p:cNvPr>
          <p:cNvSpPr/>
          <p:nvPr/>
        </p:nvSpPr>
        <p:spPr>
          <a:xfrm>
            <a:off x="6527286" y="458428"/>
            <a:ext cx="2518101" cy="106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228F6B-7C45-4514-B08E-9D9665C1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86" y="343627"/>
            <a:ext cx="2363591" cy="14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35F1E4-87A6-4F5A-AC88-9527DD06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0" y="524508"/>
            <a:ext cx="5978751" cy="5580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kern="50" dirty="0">
                <a:effectLst/>
                <a:ea typeface="Times New Roman" panose="02020603050405020304" pitchFamily="18" charset="0"/>
              </a:rPr>
              <a:t>В.И. Вернадский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kern="5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«Века и тысячелетия прошли, пока человеческая мысль могла отметить черты единого связного механизма в кажущейся хаотической картине природы».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 основе фактов «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сложилась идея и сознание единства природы, чувство неуловимой, но прочной и глубокой связи, охватывающей все ее явления – идея Вселенной, космоса». …жизнь, включая жизнь человека, есть планетное явление космического характера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1800" kern="5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9F5AE1-E800-434B-92BA-A6023A46D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r="17195"/>
          <a:stretch/>
        </p:blipFill>
        <p:spPr bwMode="auto">
          <a:xfrm>
            <a:off x="7590655" y="0"/>
            <a:ext cx="4601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2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DED8A-EAE6-85B9-52E0-E040D884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Утверждение экофилософии в мировидении – это поворот </a:t>
            </a:r>
            <a:r>
              <a:rPr lang="ru-RU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к нормально-человеческой, ориентированной на здоровье человека, его природы и культуры жизни, который оказывается </a:t>
            </a:r>
            <a:r>
              <a:rPr lang="ru-RU" sz="2000" b="1" dirty="0">
                <a:solidFill>
                  <a:srgbClr val="FF006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коррелирующим с мерой «здоровья» самой ФИЛОСОФСКОЙ среды</a:t>
            </a:r>
            <a:r>
              <a:rPr lang="ru-RU" sz="2000" dirty="0">
                <a:solidFill>
                  <a:srgbClr val="FF006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RU" sz="28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CC3C8-DB19-A6C8-33E7-8257F31E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16" y="3760706"/>
            <a:ext cx="10728767" cy="4351338"/>
          </a:xfrm>
        </p:spPr>
        <p:txBody>
          <a:bodyPr/>
          <a:lstStyle/>
          <a:p>
            <a:r>
              <a:rPr lang="ru-RU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Восстановление здоровья связано с вынесением в центр системы</a:t>
            </a:r>
            <a:r>
              <a:rPr lang="ru-RU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реформирования культуры </a:t>
            </a:r>
            <a:r>
              <a:rPr lang="ru-RU" sz="2400" b="1" i="1" dirty="0">
                <a:solidFill>
                  <a:srgbClr val="FF00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экологии социально-гуманитарного знания и образования</a:t>
            </a:r>
            <a:r>
              <a:rPr lang="ru-RU" sz="2400" i="1" dirty="0">
                <a:solidFill>
                  <a:srgbClr val="FF00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</a:p>
          <a:p>
            <a:r>
              <a:rPr lang="ru-RU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направления науки и практической деятельности,  которое, изучая традиционные и вводимые сегодня в научный оборот  эко-антропологические, психологические, философско-образовательные  проблемы, ориентировано на их не информационно-детерминистское освоение или констатацию доминирующих сегодня тенденций и рисков, а на сохранение мира человека и его </a:t>
            </a:r>
            <a:r>
              <a:rPr lang="ru-RU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развития-расцвета</a:t>
            </a:r>
            <a:r>
              <a:rPr lang="ru-RU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 защиту высоких гуманистических традиций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9E7D90-1BEA-C0A0-CB91-22111E9168C7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AB5082-5A15-9FA9-82B9-5F8B4EECA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127E02B-BEE3-280E-A631-2C7CBE0A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C931D70-45DB-A2FB-AFC6-ECC7D8DCA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63D785-E819-B3B2-B69E-3578117BA452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CB7EC5-EE4F-27E1-929C-E3314350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0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C85A4-779C-F101-DB4C-B80F6093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96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latin typeface="Arial Black" panose="020B0A04020102020204" pitchFamily="34" charset="0"/>
              </a:rPr>
            </a:b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Критерий со-</a:t>
            </a:r>
            <a:r>
              <a:rPr lang="ru-RU" sz="2000" dirty="0" err="1">
                <a:latin typeface="Arial Black" panose="020B0A04020102020204" pitchFamily="34" charset="0"/>
              </a:rPr>
              <a:t>трудничества</a:t>
            </a:r>
            <a:r>
              <a:rPr lang="ru-RU" sz="2000" dirty="0">
                <a:latin typeface="Arial Black" panose="020B0A04020102020204" pitchFamily="34" charset="0"/>
              </a:rPr>
              <a:t> и дружбы в формирующемся пространстве определяется на основе нового контура национальной и планетарной безопасности </a:t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B9C20-B830-AC09-EF27-2DD152E54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75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Русский Эко-Мир не ограничен узко интерпретируемым сегодня   мировидением славянофильства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  <a:latin typeface="Arial Black" panose="020B0A04020102020204" pitchFamily="34" charset="0"/>
              </a:rPr>
              <a:t>ДРУЗЬЯ В КУЛЬТУРНОМ ПРОСТРАНСТВЕ:</a:t>
            </a:r>
          </a:p>
          <a:p>
            <a:r>
              <a:rPr lang="ru-RU" sz="2000" dirty="0"/>
              <a:t>Сократ, Платон, Аристотель, Эпикур, Лукреций Кар, но не софисты;</a:t>
            </a:r>
          </a:p>
          <a:p>
            <a:r>
              <a:rPr lang="ru-RU" sz="2000" dirty="0"/>
              <a:t>Августин Аврелий, открывший субъективное время;</a:t>
            </a:r>
          </a:p>
          <a:p>
            <a:r>
              <a:rPr lang="ru-RU" sz="2000" dirty="0"/>
              <a:t>Гуманисты Итальянского Ренессанса, Платоновская Академия во Флоренции, показавшие самоценность, всеобщность и духовно-материальную сущность природы человека;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FE432D-8C6A-4DF4-1BCD-2837179B7713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AE63D-193C-631D-DCA9-2C6D60415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7CF5937-7FB8-588D-3F52-485AC087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A0E7E59-1EC0-1954-4B80-0DA368730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AEBF3E-0F45-EB9E-D90A-694A761DDF76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B4CE0AB-2E1F-FCF0-5719-6D62C44D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7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912972-E059-4973-AE8C-1CF4AC04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640" y="1253331"/>
            <a:ext cx="6273800" cy="4351338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EB0CD1-B8BA-45D7-9B34-8558F9CA9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6584" b="8879"/>
          <a:stretch/>
        </p:blipFill>
        <p:spPr bwMode="auto">
          <a:xfrm>
            <a:off x="0" y="680720"/>
            <a:ext cx="4775200" cy="62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7983F-1491-47F6-B212-2953B6E167E1}"/>
              </a:ext>
            </a:extLst>
          </p:cNvPr>
          <p:cNvSpPr txBox="1"/>
          <p:nvPr/>
        </p:nvSpPr>
        <p:spPr>
          <a:xfrm>
            <a:off x="5104874" y="1026686"/>
            <a:ext cx="66641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Бесконечность и вечность – измерение природы не только космоса, но и  человека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Это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открытие позволило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оставить позади психологические барьеры в стремлении осваивать космос </a:t>
            </a:r>
          </a:p>
          <a:p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стория освоения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мира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свидетельство того, что космос всегда был не только загадочным и недоступным, демонстрирующим ограниченность возможностей человека, но и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формой самоутверждения человека и задания новых великих целей. </a:t>
            </a:r>
          </a:p>
        </p:txBody>
      </p:sp>
    </p:spTree>
    <p:extLst>
      <p:ext uri="{BB962C8B-B14F-4D97-AF65-F5344CB8AC3E}">
        <p14:creationId xmlns:p14="http://schemas.microsoft.com/office/powerpoint/2010/main" val="169649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71270-9E38-4213-81F7-363490DF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«Западно-восточный диван» - главное произведение позднего творчества </a:t>
            </a:r>
            <a:r>
              <a:rPr lang="ru-RU" sz="2800" dirty="0" err="1">
                <a:latin typeface="Arial Black" panose="020B0A04020102020204" pitchFamily="34" charset="0"/>
              </a:rPr>
              <a:t>И.В.Гете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1749-1832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E5B25-927A-4BA6-B316-EECAC886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первый в истории мировой культуры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реальный западно-восточный литературно-культурный синтез,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ставший одним из крупных достижений в наследии человечества,   </a:t>
            </a:r>
          </a:p>
          <a:p>
            <a:pPr marL="0" indent="0"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выявить </a:t>
            </a:r>
            <a:r>
              <a:rPr lang="ru-RU" sz="20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общую модель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ключевые </a:t>
            </a:r>
            <a:r>
              <a:rPr lang="ru-RU" sz="20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аспекты востребованного сегодня </a:t>
            </a:r>
            <a:r>
              <a:rPr lang="ru-RU" sz="20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аспекте развития экологии человека, культуры и природы направления гуманитарно-научного поиска.</a:t>
            </a:r>
            <a:endParaRPr lang="ru-RU" sz="2000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074E1AD8-2A8F-4EDD-88F7-06C3A78E6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FE3990AA-74F6-46B8-BBD6-CA44CA8C0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46E5FE-21B5-406A-A1E7-97FD94230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2F725F4-2508-4B64-928C-D98EB8E8D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6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930E-6F54-0950-2312-8105179A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248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XIX-XX</a:t>
            </a:r>
            <a:r>
              <a:rPr lang="ru-RU" dirty="0">
                <a:latin typeface="Arial Black" panose="020B0A04020102020204" pitchFamily="34" charset="0"/>
              </a:rPr>
              <a:t> ВЕК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C3A64-DED7-3D23-913C-0DE07C10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01" y="35166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Г.Торо</a:t>
            </a:r>
            <a:r>
              <a:rPr lang="ru-RU" dirty="0"/>
              <a:t>, </a:t>
            </a:r>
            <a:r>
              <a:rPr lang="ru-RU" dirty="0" err="1"/>
              <a:t>П.Т.де</a:t>
            </a:r>
            <a:r>
              <a:rPr lang="ru-RU" dirty="0"/>
              <a:t> Шарден, </a:t>
            </a:r>
            <a:r>
              <a:rPr lang="ru-RU" dirty="0" err="1"/>
              <a:t>А.Швейцер</a:t>
            </a:r>
            <a:r>
              <a:rPr lang="ru-RU" dirty="0"/>
              <a:t>, </a:t>
            </a:r>
            <a:r>
              <a:rPr lang="ru-RU" dirty="0" err="1"/>
              <a:t>Р.Тагор</a:t>
            </a:r>
            <a:r>
              <a:rPr lang="ru-RU" dirty="0"/>
              <a:t>, </a:t>
            </a:r>
            <a:r>
              <a:rPr lang="ru-RU" dirty="0" err="1"/>
              <a:t>М.Ганди</a:t>
            </a:r>
            <a:r>
              <a:rPr lang="ru-RU" dirty="0"/>
              <a:t>, </a:t>
            </a:r>
            <a:r>
              <a:rPr lang="ru-RU" dirty="0" err="1"/>
              <a:t>Л.Сенгор</a:t>
            </a:r>
            <a:r>
              <a:rPr lang="ru-RU" dirty="0"/>
              <a:t>, </a:t>
            </a:r>
            <a:r>
              <a:rPr lang="ru-RU" dirty="0" err="1"/>
              <a:t>Т.Манн</a:t>
            </a:r>
            <a:r>
              <a:rPr lang="ru-RU" dirty="0"/>
              <a:t>, </a:t>
            </a:r>
            <a:r>
              <a:rPr lang="ru-RU" dirty="0" err="1"/>
              <a:t>Э.Блох</a:t>
            </a:r>
            <a:r>
              <a:rPr lang="ru-RU" dirty="0"/>
              <a:t>, </a:t>
            </a:r>
            <a:r>
              <a:rPr lang="ru-RU" dirty="0" err="1"/>
              <a:t>Р.Роллан</a:t>
            </a:r>
            <a:r>
              <a:rPr lang="ru-RU" dirty="0"/>
              <a:t>, </a:t>
            </a:r>
            <a:r>
              <a:rPr lang="ru-RU" dirty="0" err="1"/>
              <a:t>А.Франс</a:t>
            </a:r>
            <a:r>
              <a:rPr lang="ru-RU" dirty="0"/>
              <a:t>, </a:t>
            </a:r>
            <a:r>
              <a:rPr lang="ru-RU" dirty="0" err="1"/>
              <a:t>Ч.Чаплин</a:t>
            </a:r>
            <a:r>
              <a:rPr lang="ru-RU" dirty="0"/>
              <a:t>, </a:t>
            </a:r>
            <a:r>
              <a:rPr lang="ru-RU" dirty="0" err="1"/>
              <a:t>Дж.Олдридж</a:t>
            </a:r>
            <a:r>
              <a:rPr lang="ru-RU" dirty="0"/>
              <a:t> и многие другие 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841EFC-F780-C02E-1E46-300C64163431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C4FDAE-3266-1B98-1FB9-FF89F3CEB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9E2EAD-7235-AB3B-632E-81DC7132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2D48633-4FE3-A823-EF59-A3B74A1A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C57E61-5F62-4F8A-0FF8-CB72819D98E2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0DAA69-C67A-FBD4-C518-75D37E05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4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2B0A-DF5C-D80B-E78A-A811CA99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4228"/>
            <a:ext cx="10437549" cy="1325563"/>
          </a:xfrm>
        </p:spPr>
        <p:txBody>
          <a:bodyPr>
            <a:normAutofit/>
          </a:bodyPr>
          <a:lstStyle/>
          <a:p>
            <a:r>
              <a:rPr lang="ru-RU" sz="1800" dirty="0">
                <a:ea typeface="Calibri" panose="020F0502020204030204" pitchFamily="34" charset="0"/>
              </a:rPr>
              <a:t>Б</a:t>
            </a:r>
            <a:r>
              <a:rPr lang="ru-RU" sz="1800" dirty="0">
                <a:effectLst/>
                <a:ea typeface="Calibri" panose="020F0502020204030204" pitchFamily="34" charset="0"/>
              </a:rPr>
              <a:t>удущее рождается в борьбе подходов к проблеме человека и его связей с традициями, где возможно не только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самовозвышение</a:t>
            </a:r>
            <a:r>
              <a:rPr lang="ru-RU" sz="1800" dirty="0">
                <a:effectLst/>
                <a:ea typeface="Calibri" panose="020F0502020204030204" pitchFamily="34" charset="0"/>
              </a:rPr>
              <a:t>, но моральное, интеллектуальное, физическое уничтожение человека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120DF-3D48-1DB2-33BF-8F1A17BD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03637"/>
            <a:ext cx="10515600" cy="4351338"/>
          </a:xfrm>
        </p:spPr>
        <p:txBody>
          <a:bodyPr/>
          <a:lstStyle/>
          <a:p>
            <a:pPr marL="0" indent="0">
              <a:spcAft>
                <a:spcPts val="225"/>
              </a:spcAft>
              <a:buNone/>
            </a:pPr>
            <a:r>
              <a:rPr lang="ru-RU" sz="1800" dirty="0">
                <a:solidFill>
                  <a:srgbClr val="0A0A0A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Сегодня д</a:t>
            </a:r>
            <a:r>
              <a:rPr lang="ru-RU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оминирующее положение в науке заняли парадигмы, ориентированные на</a:t>
            </a:r>
            <a:r>
              <a:rPr lang="ru-RU" sz="1800" i="1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разрыв связей с прошлым и </a:t>
            </a:r>
            <a:r>
              <a:rPr lang="ru-RU" sz="2000" b="1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АБСОЛЮТНОЕ СНЯТИЕ ГРАНИЦ МЕЖДУ НОРМОЙ И НЕ-НОРМОЙ</a:t>
            </a:r>
            <a:r>
              <a:rPr lang="ru-RU" sz="20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A0A0A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25"/>
              </a:spcAft>
              <a:buNone/>
            </a:pPr>
            <a:r>
              <a:rPr lang="ru-RU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Следствия вышли за пределы научных дискуссий, </a:t>
            </a:r>
            <a:r>
              <a:rPr lang="ru-RU" sz="1800" b="1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коррелируя с установками глобальных элит на утверждение уже начавшейся эпохи «новой нормальности»</a:t>
            </a:r>
            <a:r>
              <a:rPr lang="ru-RU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 пространстве современной антропологической революции</a:t>
            </a: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Aft>
                <a:spcPts val="225"/>
              </a:spcAft>
              <a:buNone/>
            </a:pPr>
            <a:endParaRPr lang="ru-RU" sz="18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25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В.Г.Буданов</a:t>
            </a:r>
            <a:r>
              <a:rPr lang="ru-RU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Сегодня человечество вступило в перманентную череду кризисных состояний практически всех жизненно важных форм деятельности, которую глобальные элиты уже называют </a:t>
            </a:r>
            <a:r>
              <a:rPr lang="ru-RU" sz="18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«новой нормальностью»,</a:t>
            </a:r>
            <a:r>
              <a:rPr lang="ru-RU" sz="18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а по нашему мнению, это лишь начальный этап Большого антропологического перехода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225"/>
              </a:spcAft>
              <a:buNone/>
            </a:pPr>
            <a:r>
              <a:rPr lang="ru-RU" sz="1400" dirty="0">
                <a:solidFill>
                  <a:srgbClr val="0A0A0A"/>
                </a:solidFill>
                <a:effectLst/>
                <a:ea typeface="Times New Roman" panose="02020603050405020304" pitchFamily="18" charset="0"/>
              </a:rPr>
              <a:t>Буданов В.Г. К вопросу о генезисе большого антропологического перехода // Вопросы философии. 2021. № 10. </a:t>
            </a:r>
            <a:endParaRPr lang="ru-R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B5ED4C-3EA2-6893-6B1D-ECBD087B4E4E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90F21-0699-F325-083B-2428D8782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AD900B7-047F-85CD-6EDF-67CD08DC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6E326BD-FD7A-2FE3-39CF-1CF840736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31E04E-67AD-873A-22B9-13585A7A4688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44F147-0CB1-F538-CA13-0A6FB707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7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7D507-C1BF-1B97-E5CD-B4792942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Неклесса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А.И. 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Постсовременный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мир в новой системе координат. 2000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B18B6-EEA2-DCE8-1007-22CDD1CF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4018"/>
            <a:ext cx="10515600" cy="4351338"/>
          </a:xfrm>
        </p:spPr>
        <p:txBody>
          <a:bodyPr/>
          <a:lstStyle/>
          <a:p>
            <a:r>
              <a:rPr lang="ru-RU" sz="1800" b="1" dirty="0">
                <a:effectLst/>
                <a:ea typeface="Calibri" panose="020F0502020204030204" pitchFamily="34" charset="0"/>
              </a:rPr>
              <a:t>Реальное общество</a:t>
            </a:r>
            <a:r>
              <a:rPr lang="ru-RU" sz="1800" b="1" dirty="0">
                <a:ea typeface="Calibri" panose="020F0502020204030204" pitchFamily="34" charset="0"/>
              </a:rPr>
              <a:t>,</a:t>
            </a:r>
            <a:r>
              <a:rPr lang="ru-RU" sz="1800" dirty="0">
                <a:effectLst/>
                <a:ea typeface="Calibri" panose="020F0502020204030204" pitchFamily="34" charset="0"/>
              </a:rPr>
              <a:t> как и его теоретические модели -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утрачивает  свои высокие цели, не порождая больше красивые образы приемлемого будущего и существуя в своем настоящем времени всего лишь  балансирует в границах параметров «вызов-ответ</a:t>
            </a:r>
            <a:r>
              <a:rPr lang="ru-RU" sz="1800" dirty="0">
                <a:effectLst/>
                <a:ea typeface="Calibri" panose="020F0502020204030204" pitchFamily="34" charset="0"/>
              </a:rPr>
              <a:t>». Эта новая парадигма социального развития уже приобрела в современном обществознании и свое понятийное обозначение –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постсовременность</a:t>
            </a:r>
            <a:r>
              <a:rPr lang="ru-RU" sz="1800" dirty="0">
                <a:effectLst/>
                <a:ea typeface="Calibri" panose="020F0502020204030204" pitchFamily="34" charset="0"/>
              </a:rPr>
              <a:t>. </a:t>
            </a:r>
          </a:p>
          <a:p>
            <a:endParaRPr lang="ru-RU" sz="1800" dirty="0">
              <a:effectLst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«Социальный бульон, бурлящий ныне на планете, явно готов породить на свет некий могучий организм –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новое мироустройство, открыв </a:t>
            </a:r>
            <a:r>
              <a:rPr lang="ru-RU" sz="1800" b="1" dirty="0" err="1">
                <a:effectLst/>
                <a:ea typeface="Calibri" panose="020F0502020204030204" pitchFamily="34" charset="0"/>
              </a:rPr>
              <a:t>постсовременную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 эпоху </a:t>
            </a:r>
            <a:r>
              <a:rPr lang="ru-RU" sz="1800" dirty="0">
                <a:effectLst/>
                <a:ea typeface="Calibri" panose="020F0502020204030204" pitchFamily="34" charset="0"/>
              </a:rPr>
              <a:t> всемирной истории. Пружина и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внутренняя логика траектории уходящего века –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исчерпание исторического пространства</a:t>
            </a:r>
            <a:r>
              <a:rPr lang="ru-RU" sz="1800" dirty="0">
                <a:effectLst/>
                <a:ea typeface="Calibri" panose="020F0502020204030204" pitchFamily="34" charset="0"/>
              </a:rPr>
              <a:t> Нового времени»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E0D486-5A1B-B382-BBD3-EDD81AD6A8D5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CC14EF-B541-FB67-C606-946B76C54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358721-FD46-CB11-63C6-098741D0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97483A3-42FA-9184-BAC8-6D60325D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C53EB-A436-A435-DFE4-7D484780F83F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DFE91B9-7D16-B35F-49BE-1D257CCF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9E1A03-7952-B450-88B5-FCB69E032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29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«Новая нормальность» формировалась в </a:t>
            </a:r>
            <a:r>
              <a:rPr lang="ru-RU" b="1" dirty="0"/>
              <a:t>контексте левых идей европейской философии, исходящих из </a:t>
            </a:r>
            <a:r>
              <a:rPr lang="ru-RU" b="1" dirty="0">
                <a:solidFill>
                  <a:srgbClr val="FF0000"/>
                </a:solidFill>
              </a:rPr>
              <a:t>идеала безграничного освобождения,</a:t>
            </a:r>
            <a:r>
              <a:rPr lang="ru-RU" b="1" dirty="0"/>
              <a:t> освобождения от всех традиций </a:t>
            </a:r>
            <a:r>
              <a:rPr lang="ru-RU" dirty="0"/>
              <a:t>прежней культуры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Россия, Русский мир для них – </a:t>
            </a:r>
            <a:r>
              <a:rPr lang="ru-RU" dirty="0" err="1"/>
              <a:t>эссенциальный</a:t>
            </a:r>
            <a:r>
              <a:rPr lang="ru-RU" dirty="0"/>
              <a:t>, сущностный враг прогресса, пространство грехов, т.к. утверждает бытие на основе традиций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 позиций экофилософии </a:t>
            </a:r>
            <a:r>
              <a:rPr lang="ru-RU" b="1" dirty="0"/>
              <a:t>Франкфуртская школа </a:t>
            </a:r>
            <a:r>
              <a:rPr lang="ru-RU" dirty="0"/>
              <a:t>– не </a:t>
            </a:r>
            <a:r>
              <a:rPr lang="ru-RU" dirty="0" err="1"/>
              <a:t>неомарксизм</a:t>
            </a:r>
            <a:r>
              <a:rPr lang="ru-RU" dirty="0"/>
              <a:t>, т.к. не предлагает никакой концепции будущего и выхода из проблем современного мира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D63754-C4CB-3F50-1B79-044D173B3DA4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CF508-197B-BAD5-3561-141ACE152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20B9F2E-8D7B-A628-90C5-E063C7B26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062D288-6C60-3612-3A34-7F9B468B2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B56B9D-9D43-64FD-6C69-9952053DEC98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937AED2-FDAE-516F-421E-E175CC51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2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8EC3-A81C-59E0-901F-53ACDDC3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89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Белялетдинов</a:t>
            </a: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Р.Р., Попова О.В. </a:t>
            </a:r>
            <a:b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Редактируя человека. </a:t>
            </a:r>
            <a:b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Вступительная статья приглашенных редакторов //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Человек. 2021. № 6 . С. 7-9</a:t>
            </a:r>
            <a:b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771BF-D871-819A-EAD2-F1C2E8EA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349624"/>
            <a:ext cx="10515600" cy="13993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 новой традиции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этико-философского анализа проектов редактирования генома человека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многообразии дисциплинарных и междисциплинарных подходов и использования во всех социальных институтах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F94258-D37A-752B-4B65-53D1A128D99D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E45DDF-D8B3-6364-7C31-43AF59F64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05981FF-320E-A4BC-74B9-7F6351EF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FAECF62-47C6-99A2-4708-11B2EB5EE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EDB8BA-8BF5-DC1D-9721-42A783B25DF2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8835D61-73D9-29ED-7A4A-20CFA7CD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C8E512-9C60-5470-9F78-A43E7CFC92E6}"/>
              </a:ext>
            </a:extLst>
          </p:cNvPr>
          <p:cNvSpPr txBox="1"/>
          <p:nvPr/>
        </p:nvSpPr>
        <p:spPr>
          <a:xfrm>
            <a:off x="775447" y="4887627"/>
            <a:ext cx="110191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Стремительная экспансия биомедицинских технологий в социальное пространство ставит человека перед новой реальностью 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медикализацией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точнее 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биотехнологизацией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не только здоровья, но и возможностей </a:t>
            </a:r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радикального улучшения его природы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74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E5477-E92D-1596-8752-F5B0EBC5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747" y="2230039"/>
            <a:ext cx="9650506" cy="307706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6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Победа Русского мира – условие продолжения Жизни </a:t>
            </a:r>
            <a:r>
              <a:rPr lang="ru-RU" sz="3600" dirty="0">
                <a:solidFill>
                  <a:srgbClr val="FF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Земле</a:t>
            </a:r>
            <a:r>
              <a:rPr lang="ru-RU" sz="3600" dirty="0">
                <a:solidFill>
                  <a:srgbClr val="FF006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3600" dirty="0">
                <a:solidFill>
                  <a:srgbClr val="FF006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Возрождение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XXI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века.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Сохранение 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жизне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-творческого импульса в Культуре России,  укрепляющее органическую целостность ее исторического бытия, 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открывает  пространство надежды на преодоление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разбалансированности современного социокультурного пространства, а главное, 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- возможности нового Возрождения </a:t>
            </a: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433F-2931-10C3-A1DD-99BB6222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4734EB9-7971-50E4-90B2-8A937F9B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C528DE-9A0D-89F3-C859-70910E0CFF70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8BBDEF-1E32-BF8A-0B38-49D40CB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62D24-EEEA-41A8-76B6-8FD2B4FB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79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Специальный выпуск журнала поднимает множество актуальных вопросов современной биоэтики. …</a:t>
            </a:r>
            <a:r>
              <a:rPr lang="ru-RU" sz="2400" dirty="0">
                <a:latin typeface="Arial Black" panose="020B0A04020102020204" pitchFamily="34" charset="0"/>
              </a:rPr>
              <a:t>станет опытом философского «</a:t>
            </a:r>
            <a:r>
              <a:rPr lang="ru-RU" sz="2400" dirty="0" err="1">
                <a:latin typeface="Arial Black" panose="020B0A04020102020204" pitchFamily="34" charset="0"/>
              </a:rPr>
              <a:t>обживания</a:t>
            </a:r>
            <a:r>
              <a:rPr lang="ru-RU" sz="2400" dirty="0">
                <a:latin typeface="Arial Black" panose="020B0A04020102020204" pitchFamily="34" charset="0"/>
              </a:rPr>
              <a:t>» технологий редактирования человека.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A14F4-440E-519E-A268-D4426908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6833"/>
            <a:ext cx="10515600" cy="4351338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Специализированным институтом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социогуманитарной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экспертизы биотехнологических инноваций является </a:t>
            </a:r>
            <a:r>
              <a:rPr lang="ru-RU" dirty="0">
                <a:solidFill>
                  <a:srgbClr val="FF0066"/>
                </a:solidFill>
                <a:ea typeface="Times New Roman" panose="02020603050405020304" pitchFamily="18" charset="0"/>
              </a:rPr>
              <a:t>БИОЭТИКА</a:t>
            </a:r>
            <a:endParaRPr lang="ru-RU" sz="1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Биоэтика играет роль </a:t>
            </a:r>
            <a:r>
              <a:rPr lang="ru-RU" sz="1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фасилитатора</a:t>
            </a: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трансдисциплинарных</a:t>
            </a: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коммуникаций и дискуссий, позволяет соотнести и оценить множественные проектные реальности, порождаемые биомедицинской </a:t>
            </a:r>
            <a:r>
              <a:rPr lang="ru-RU" sz="18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технонаукой</a:t>
            </a: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сравнить с философским образом человека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ценности и интересы которого так или иначе затрагиваются биотехнологическими инновациями. </a:t>
            </a:r>
          </a:p>
          <a:p>
            <a:endParaRPr lang="ru-RU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66E8-EA59-E949-81D9-A8D8B4DD0237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A79F02-01FF-6E67-B9F0-E320B2329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0F9AF3D-4F8C-6411-223F-23FA3B2D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AF7A7D5-664F-23AE-FFB6-87A40E5DA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F0194E-3CE0-CFA4-4CBF-37623CFA1038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482C923-D29C-14C3-5C2C-30790803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6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BF440-7738-72D9-A789-367BD55B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59" y="2014903"/>
            <a:ext cx="6376622" cy="1325563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США  - далеко не только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враждебная Русскому миру выжженная пустыня</a:t>
            </a:r>
            <a:b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Дэн Ковалик – американский социолог, публицист, писатель.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Культура отмены вводится как бы для соблюдения прав человека, «отменяя» тех, кто эти права нарушает. Но методы этой «культуры» предельно агрессивны, превращая идею взаимного уважения в свою полную противоположность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41048D-69D0-87C9-2818-641A8818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81" y="3886438"/>
            <a:ext cx="6172200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800" b="0" i="0" u="none" strike="noStrike" cap="none" normalizeH="0" baseline="0" dirty="0">
                <a:ln>
                  <a:noFill/>
                </a:ln>
                <a:solidFill>
                  <a:srgbClr val="009CFF"/>
                </a:solidFill>
                <a:effectLst/>
                <a:cs typeface="Arial" panose="020B0604020202020204" pitchFamily="34" charset="0"/>
              </a:rPr>
              <a:t>    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Дэн Ковалик. Отмените эту книгу (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Cancel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this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book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– 2021. – 216 с.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См. Лит газета. 2022. 5-11 октября. № 40 (6854)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52" name="Picture 4" descr="Рекомендует Дмитрий Петров">
            <a:hlinkClick r:id="rId2" tooltip="Рекомендует Дмитрий Петров"/>
            <a:extLst>
              <a:ext uri="{FF2B5EF4-FFF2-40B4-BE49-F238E27FC236}">
                <a16:creationId xmlns:a16="http://schemas.microsoft.com/office/drawing/2014/main" id="{3C2DCA89-6A82-49A2-01AE-A5A4B338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F837CB-D5A0-3AA1-AEFF-003B3109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6" y="2115671"/>
            <a:ext cx="10732923" cy="3873034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Опережающие экофилософские когнитивные стратегии задаются на основе восстановления высоких традиций Русского мира и статуса категорий «норма», «связь» .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Анализ проблемы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освоения связей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экофилософии, ее категорий – пространства, времени и др. -  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 личностными основаниями восприятия</a:t>
            </a:r>
            <a:r>
              <a:rPr lang="ru-RU" sz="1800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мира, мышления и деятельности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 на основе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развития </a:t>
            </a:r>
            <a:r>
              <a:rPr lang="ru-RU" sz="20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чувствознания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433F-2931-10C3-A1DD-99BB6222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4734EB9-7971-50E4-90B2-8A937F9B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C528DE-9A0D-89F3-C859-70910E0CFF70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8BBDEF-1E32-BF8A-0B38-49D40CB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F10E4-E784-57E6-60B1-5D8277ABC21C}"/>
              </a:ext>
            </a:extLst>
          </p:cNvPr>
          <p:cNvSpPr txBox="1"/>
          <p:nvPr/>
        </p:nvSpPr>
        <p:spPr>
          <a:xfrm>
            <a:off x="998316" y="4052188"/>
            <a:ext cx="10418238" cy="2344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из недостаточно освоенных методов – 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ИСТОРИКО-ПЕРСОНОЛОГИЧЕСКИЙ, ИЛИ БИОГРАФИЧЕСКИЙ МЕТОД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системное и последовательное обращение к биографиям первооткрывателей и ученых, раскрытию смысла их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поисков, интеллектуального и эмоционального напряжения, переживаний, трудностей в процессах деятельности 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 методологическому и мировоззренческому ориентиру в современной науке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1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19812F-1B62-49D4-6F84-9D820617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Системно-целостное освоение Экомира Земли, </a:t>
            </a:r>
            <a:r>
              <a:rPr lang="ru-RU" sz="2800" b="1" dirty="0">
                <a:ea typeface="Calibri" panose="020F0502020204030204" pitchFamily="34" charset="0"/>
                <a:cs typeface="Arial" panose="020B0604020202020204" pitchFamily="34" charset="0"/>
              </a:rPr>
              <a:t>в идеях , образах и ценностях которого свернут конкретный опыт, элементы биографий и личностные черты поисков </a:t>
            </a: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великих, в т.ч. забываемых сегодня исследователей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Цель - развить  способности входящих в жизнь поколений </a:t>
            </a:r>
            <a:r>
              <a:rPr lang="ru-RU" sz="2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по-человечески чувствовать, любить, мечтать, понимать и осваивать глубину культуры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 изучая уникальность нашей истории и не только внешние, но и внутренние связи Человека. 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3F8170-978C-C365-5FEC-613E039394F8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38FA2-F09A-A8C9-4540-685E3552E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87DCCCF-19FF-0B1F-A135-FDCA5E73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447ACCA-9A69-D844-3DAA-957858716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8275AC-5F1C-9029-B8C6-BEFBB159451A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6425423-0A76-1CDA-F5EC-838CE07B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3428" y="562882"/>
            <a:ext cx="57572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 Black" panose="020B0A04020102020204" pitchFamily="34" charset="0"/>
              </a:rPr>
              <a:t>Философия материализма М.В. Ломоносова </a:t>
            </a:r>
          </a:p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1711-1765</a:t>
            </a: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Везде исследуйте </a:t>
            </a:r>
            <a:r>
              <a:rPr lang="ru-RU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всечастно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Что есть велико и прекрасно 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М.В.Ломоносов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6" name="Picture 2" descr="Image result for &amp;Mcy;.&amp;Vcy;. &amp;Lcy;&amp;ocy;&amp;mcy;&amp;ocy;&amp;ncy;&amp;ocy;&amp;s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4"/>
            <a:ext cx="5757219" cy="68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08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F10A1-7469-FA16-AB3E-028F4E4E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5245518"/>
            <a:ext cx="10515600" cy="1325563"/>
          </a:xfrm>
        </p:spPr>
        <p:txBody>
          <a:bodyPr>
            <a:noAutofit/>
          </a:bodyPr>
          <a:lstStyle/>
          <a:p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Зеленый Л.М. -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 физик, специалист в области физики солнечно-земных связей, Академик РАН,  директор Института космических исследований РАН</a:t>
            </a:r>
            <a:b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ea typeface="Calibri" panose="020F0502020204030204" pitchFamily="34" charset="0"/>
                <a:cs typeface="Arial" panose="020B0604020202020204" pitchFamily="34" charset="0"/>
              </a:rPr>
              <a:t>Ломоносов – у истоков философии русского космизма и исследования планетных атмосфер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//</a:t>
            </a:r>
            <a:r>
              <a:rPr lang="ru-RU" sz="1600" dirty="0" err="1">
                <a:ea typeface="Calibri" panose="020F0502020204030204" pitchFamily="34" charset="0"/>
                <a:cs typeface="Arial" panose="020B0604020202020204" pitchFamily="34" charset="0"/>
              </a:rPr>
              <a:t>А.Л.Чижевский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. Вклад в науку и культуру. Материалы 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Международной научно-практической конференции, посвященной сохранению  творческого наследия и развития идей </a:t>
            </a:r>
            <a:r>
              <a:rPr lang="ru-RU" sz="1600" dirty="0" err="1">
                <a:ea typeface="Calibri" panose="020F0502020204030204" pitchFamily="34" charset="0"/>
                <a:cs typeface="Arial" panose="020B0604020202020204" pitchFamily="34" charset="0"/>
              </a:rPr>
              <a:t>А.Л.Чижевского</a:t>
            </a:r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 – Калуга. :2022 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B23BC5-4217-4476-E23F-0CC7DB1E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2219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Ломоносов не только изучал конкретные космические темы – полярное сияние, Венера, Солнце, но в его творчестве обозначена  «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общая космическая ментальность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его отношения к явлениям природы».. истоки отношения к Космосу как неотъемлемой части повседневной жизни людей, которые, пройдя от Ломоносова через весь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XIX 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век воплотились в России в четко артикулированную космическую философию его последователей,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вполне возможно, не всегда осознававших роль Ломоносова ы возникновении их идей».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E1A3B4-D2D2-8B08-40C1-4B9F83ABD9E6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53B168-9429-8D5B-F1A7-E14624805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695CC9-4E3F-1859-3F3C-31A9FC48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3E7C9A6-5428-F17F-8C51-344C4D80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4862EC-2B71-22CE-880B-25AB232CB3BD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F894780-C5AC-E6F9-CD29-9E5541C8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7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AF77C-1150-E1CB-775A-C6FAFA93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561895"/>
            <a:ext cx="745409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a typeface="Calibri" panose="020F0502020204030204" pitchFamily="34" charset="0"/>
                <a:cs typeface="Arial" panose="020B0604020202020204" pitchFamily="34" charset="0"/>
              </a:rPr>
              <a:t>АЛЕКСАНДР ВАСИЛЬЕВИЧ</a:t>
            </a:r>
            <a:r>
              <a:rPr lang="ru-RU" sz="36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36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5300" b="1" dirty="0">
                <a:ea typeface="Calibri" panose="020F0502020204030204" pitchFamily="34" charset="0"/>
                <a:cs typeface="Arial" panose="020B0604020202020204" pitchFamily="34" charset="0"/>
              </a:rPr>
              <a:t>СУХОВО-КОБЫЛИН </a:t>
            </a:r>
            <a:b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(1817 – 1903) </a:t>
            </a:r>
            <a:br>
              <a:rPr lang="ru-RU" sz="18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АВТОР «УЧЕНИЯ ВСЕМИР» </a:t>
            </a:r>
            <a:r>
              <a:rPr lang="ru-RU" sz="31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8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Биография человека и мыслителя способного к высокому полету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04060-65D2-8C42-54CD-92A4FE383CAD}"/>
              </a:ext>
            </a:extLst>
          </p:cNvPr>
          <p:cNvSpPr txBox="1"/>
          <p:nvPr/>
        </p:nvSpPr>
        <p:spPr>
          <a:xfrm>
            <a:off x="428263" y="2685896"/>
            <a:ext cx="6944810" cy="417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Выстроил синтез, в центре которого – человечество,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движущееся к совершенству</a:t>
            </a:r>
            <a:r>
              <a:rPr lang="ru-RU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Он – 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один из первых футурологов, но его проекты будущего светлы, это - не антиутопии.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Вдохновленное своим созидательным разумом,  человечество движется от первобытной общины к общине Вселенской. Наше поприще не ограничено Землей.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Миссия человечества – перейти от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теллургического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 мира, т.е. Земного,</a:t>
            </a:r>
            <a:r>
              <a:rPr lang="ru-RU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подверженного духу тяжести, к миру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солярной,</a:t>
            </a:r>
            <a:r>
              <a:rPr lang="ru-RU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т.е. солнечной цивилизации, 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 затем </a:t>
            </a:r>
            <a:r>
              <a:rPr lang="ru-RU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сидерической, т.е. звездной.</a:t>
            </a:r>
            <a:r>
              <a:rPr lang="ru-RU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ыйдя за пределы Земли, человечество заселит другие планеты, создаст многие цивилизации,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одухотворив Вселенную Человеческими мыслями и чувствами. </a:t>
            </a:r>
            <a:endParaRPr lang="ru-RU" sz="1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273349-F62B-00C7-6604-2FEBF74C3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13530"/>
          <a:stretch/>
        </p:blipFill>
        <p:spPr bwMode="auto">
          <a:xfrm>
            <a:off x="7637928" y="0"/>
            <a:ext cx="4554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0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4662-ACB0-A979-6EF1-463824AB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34" y="683388"/>
            <a:ext cx="6887279" cy="132556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НИКОЛАЙ ИВАНОВИЧ ПИРОГОВ </a:t>
            </a:r>
            <a:r>
              <a:rPr lang="ru-RU" sz="2800" dirty="0"/>
              <a:t>1810-1881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врач, </a:t>
            </a:r>
            <a:r>
              <a:rPr lang="ru-RU" sz="2000" b="1" dirty="0">
                <a:solidFill>
                  <a:srgbClr val="C00000"/>
                </a:solidFill>
              </a:rPr>
              <a:t>МЫСЛИТЕЛЬ ГИЛОЗОИСТ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03DB4-9314-3348-3981-712A7C376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" y="2336333"/>
            <a:ext cx="644063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Не случайный, не напрасный,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Дар таинственный, прекрасный,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Жизнь, ты с целью мне дана!</a:t>
            </a:r>
          </a:p>
          <a:p>
            <a:pPr marL="0" indent="0">
              <a:buNone/>
            </a:pPr>
            <a:endParaRPr lang="ru-R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«Дневнике старого врача», «Вопросах жизни», статьях и педагогических сочинениях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он </a:t>
            </a:r>
            <a:r>
              <a:rPr lang="ru-RU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развивает идеи сущности и вечной природы жизни, разума, особого атомизма, исследует природу и назначение человека.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Жизнь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, согласно его логике, </a:t>
            </a:r>
            <a:r>
              <a:rPr lang="ru-RU" sz="1800" dirty="0">
                <a:solidFill>
                  <a:srgbClr val="C00000"/>
                </a:solidFill>
                <a:ea typeface="Calibri" panose="020F0502020204030204" pitchFamily="34" charset="0"/>
              </a:rPr>
              <a:t>-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атрибут бытия, это «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текущий океан, вмещающий в себя всю вселенную, 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проникающий во все ее атомы… </a:t>
            </a:r>
            <a:r>
              <a:rPr lang="ru-RU" sz="18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приспосабляющий</a:t>
            </a: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их в различных целям бытия»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FB0670-3D19-7391-A191-E9F1039A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0"/>
            <a:ext cx="472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2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4662-ACB0-A979-6EF1-463824AB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365125"/>
            <a:ext cx="6860895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НИКОЛАЙ ИВАНОВИЧ ПИРОГОВ </a:t>
            </a:r>
            <a:br>
              <a:rPr lang="ru-RU" sz="4000" dirty="0">
                <a:latin typeface="Arial Black" panose="020B0A04020102020204" pitchFamily="34" charset="0"/>
              </a:rPr>
            </a:b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03DB4-9314-3348-3981-712A7C376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690688"/>
            <a:ext cx="666378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ea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>
                <a:ea typeface="Calibri" panose="020F0502020204030204" pitchFamily="34" charset="0"/>
              </a:rPr>
              <a:t>С</a:t>
            </a:r>
            <a:r>
              <a:rPr lang="ru-RU" sz="7200" dirty="0">
                <a:effectLst/>
                <a:ea typeface="Calibri" panose="020F0502020204030204" pitchFamily="34" charset="0"/>
              </a:rPr>
              <a:t>уществует вселенский разум, который раскрывается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>
                <a:effectLst/>
                <a:ea typeface="Calibri" panose="020F0502020204030204" pitchFamily="34" charset="0"/>
              </a:rPr>
              <a:t>в человеческом Я – ансамбле ощущений - в течение всего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>
                <a:effectLst/>
                <a:ea typeface="Calibri" panose="020F0502020204030204" pitchFamily="34" charset="0"/>
              </a:rPr>
              <a:t>земного бытия человека и во всех его проявлениях.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72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>
                <a:effectLst/>
                <a:ea typeface="Calibri" panose="020F0502020204030204" pitchFamily="34" charset="0"/>
              </a:rPr>
              <a:t>Тогда как мозг – создание мировой мысли - выступает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>
                <a:ea typeface="Calibri" panose="020F0502020204030204" pitchFamily="34" charset="0"/>
              </a:rPr>
              <a:t>в</a:t>
            </a:r>
            <a:r>
              <a:rPr lang="ru-RU" sz="7200" dirty="0">
                <a:effectLst/>
                <a:ea typeface="Calibri" panose="020F0502020204030204" pitchFamily="34" charset="0"/>
              </a:rPr>
              <a:t>местилищем индивидуального сознания, особенности которого заданы не только его веществом, но в его развитии активно участвует слово и получаемые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>
                <a:effectLst/>
                <a:ea typeface="Calibri" panose="020F0502020204030204" pitchFamily="34" charset="0"/>
              </a:rPr>
              <a:t>человеком ощущения.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FB0670-3D19-7391-A191-E9F1039A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-170329"/>
            <a:ext cx="472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51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F8068-9597-80A2-1D8D-71AFAB0C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2938"/>
            <a:ext cx="6459070" cy="19775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ИЛЬЯ ИЛЬИЧ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МЕЧНИКОВ </a:t>
            </a:r>
            <a:br>
              <a:rPr lang="ru-RU" dirty="0"/>
            </a:br>
            <a:r>
              <a:rPr lang="ru-RU" sz="2700" dirty="0"/>
              <a:t>1845-1916 </a:t>
            </a: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автор </a:t>
            </a:r>
            <a:r>
              <a:rPr lang="ru-RU" sz="2700" b="1" dirty="0"/>
              <a:t>теории </a:t>
            </a:r>
            <a:r>
              <a:rPr lang="ru-RU" sz="2700" b="1" dirty="0" err="1"/>
              <a:t>ортобиоза</a:t>
            </a:r>
            <a:r>
              <a:rPr lang="ru-RU" sz="2700" b="1" dirty="0"/>
              <a:t> – исследования новой научной нравственности и научной гигиены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398E1-4695-59BB-3876-FD8FDDCC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40439"/>
            <a:ext cx="6459071" cy="4351338"/>
          </a:xfrm>
        </p:spPr>
        <p:txBody>
          <a:bodyPr>
            <a:normAutofit/>
          </a:bodyPr>
          <a:lstStyle/>
          <a:p>
            <a:r>
              <a:rPr lang="ru-RU" sz="2000" dirty="0"/>
              <a:t>«Этюды оптимизма»  «Этюды о природе человека»</a:t>
            </a:r>
          </a:p>
          <a:p>
            <a:r>
              <a:rPr lang="ru-RU" sz="2000" dirty="0"/>
              <a:t>Необходимость </a:t>
            </a:r>
            <a:r>
              <a:rPr lang="ru-RU" sz="2000" b="1" dirty="0"/>
              <a:t>знаний новой этики и гигиены</a:t>
            </a:r>
            <a:r>
              <a:rPr lang="ru-RU" sz="2000" dirty="0"/>
              <a:t> – условие социального  здоровья</a:t>
            </a:r>
          </a:p>
          <a:p>
            <a:r>
              <a:rPr lang="ru-RU" sz="2000" dirty="0"/>
              <a:t>Верил, что только наука «может вывести человечество на истинную дорогу»</a:t>
            </a:r>
          </a:p>
          <a:p>
            <a:r>
              <a:rPr lang="ru-RU" sz="2000" dirty="0"/>
              <a:t>Восстанавливал статус категорий гармония и дисгармония, </a:t>
            </a:r>
            <a:r>
              <a:rPr lang="ru-RU" sz="2000" b="1" dirty="0"/>
              <a:t>идеи гармонизации души и тела человека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00FECF-F9C7-B48C-724D-12B77D8E3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4932"/>
          <a:stretch/>
        </p:blipFill>
        <p:spPr bwMode="auto">
          <a:xfrm>
            <a:off x="7557247" y="0"/>
            <a:ext cx="4634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299F47-D7CD-69C9-04B1-FFED110E6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8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ВОЗРОЖДЕНИЯ-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XXI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формирование планетарного культурно-природного </a:t>
            </a:r>
            <a:r>
              <a:rPr lang="ru-RU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ландшафта</a:t>
            </a:r>
            <a:r>
              <a:rPr lang="ru-RU" sz="28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субъект которого, бережно сохраняя и «обустраивая» свой Эко-Дом </a:t>
            </a: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– Родину, родную планету с многообразием ее культур, осваивает космос, раздвигает границы своего присутствия, </a:t>
            </a:r>
            <a:r>
              <a:rPr lang="ru-RU" sz="2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очеловечивает</a:t>
            </a:r>
            <a:r>
              <a:rPr lang="ru-RU" sz="2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пространство за пределами Земли. 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30D0C5-55D1-C062-CAD2-34E3558BA018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54558-4421-3F95-BB67-600B2E2E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5C33CEF-B14D-5EE8-03CB-28695BCD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EC412C6-9EDC-1006-8DBA-91F782313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DF5698-3632-2B50-D60E-11DB6F99A6AE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F7C2672-FA03-78BE-FAFE-526AD3CB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53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" y="911989"/>
            <a:ext cx="566725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В.С.СОЛОВЬЕВ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(1853 – 1900)</a:t>
            </a:r>
          </a:p>
          <a:p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впервые обосновал роль категории «человечество», раскрыв ее роль в формировании ответственного отношения к общему бытию в контексте учения о </a:t>
            </a:r>
            <a:r>
              <a:rPr lang="ru-RU" sz="2200" b="1" dirty="0">
                <a:solidFill>
                  <a:srgbClr val="1277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всеединстве</a:t>
            </a:r>
          </a:p>
          <a:p>
            <a:r>
              <a:rPr lang="ru-RU" sz="2200" b="1" dirty="0">
                <a:solidFill>
                  <a:srgbClr val="1277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4338" name="Picture 2" descr="Image result for &amp;scy;&amp;ocy;&amp;lcy;&amp;ocy;&amp;vcy;&amp;softcy;&amp;iecy;&amp;vcy; &amp;vcy;&amp;lcy;&amp;acy;&amp;dcy;&amp;icy;&amp;mcy;&amp;icy;&amp;rcy; &amp;fcy;&amp;icy;&amp;lcy;&amp;ocy;&amp;scy;&amp;ocy;&amp;f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0"/>
            <a:ext cx="5219700" cy="68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15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E0EC7-A4CF-864A-188E-DD69A84A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F677B-7E78-F039-D4EB-04695A9E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554083"/>
            <a:ext cx="6215605" cy="61694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ea typeface="Calibri" panose="020F0502020204030204" pitchFamily="34" charset="0"/>
              </a:rPr>
              <a:t>Выдающийся русский советский ученый-геолог, географ, палеонтолог, крупный общественный деятель, историк науки, педагог и писатель-фантаст, </a:t>
            </a:r>
            <a:r>
              <a:rPr lang="ru-RU" sz="1900" dirty="0">
                <a:ea typeface="Calibri" panose="020F0502020204030204" pitchFamily="34" charset="0"/>
                <a:cs typeface="Arial" panose="020B0604020202020204" pitchFamily="34" charset="0"/>
              </a:rPr>
              <a:t>педагога, популяризатора науки, историка геологии и горного дела, академик Академии Наук СССР, Герой Социалистического Труда  Обручева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  <a:ea typeface="Calibri" panose="020F0502020204030204" pitchFamily="34" charset="0"/>
              </a:rPr>
              <a:t>ВЛАДИМИР АФАНАСЬЕВИЧ ОБРУЧЕВ </a:t>
            </a: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  <a:cs typeface="Arial" panose="020B0604020202020204" pitchFamily="34" charset="0"/>
              </a:rPr>
              <a:t>(1863-1956)</a:t>
            </a:r>
          </a:p>
          <a:p>
            <a:pPr marL="0" indent="0">
              <a:buNone/>
            </a:pPr>
            <a:endParaRPr lang="ru-RU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effectLst/>
                <a:ea typeface="Calibri" panose="020F0502020204030204" pitchFamily="34" charset="0"/>
              </a:rPr>
              <a:t>Процесс эволюции Земли он осваивал в единстве  геологических, биологических, этнографических, философских, эстетических, географических и культурологических процессов и на основе их методов.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ea typeface="Calibri" panose="020F0502020204030204" pitchFamily="34" charset="0"/>
              </a:rPr>
              <a:t>В </a:t>
            </a:r>
            <a:r>
              <a:rPr lang="ru-RU" sz="1800" dirty="0">
                <a:effectLst/>
                <a:ea typeface="Calibri" panose="020F0502020204030204" pitchFamily="34" charset="0"/>
              </a:rPr>
              <a:t> его наследии значительное место занимают жизнеописания ученых, большинство из которых он знал лично</a:t>
            </a:r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499FC2B-B604-89EB-C27D-ED2C58EC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7" y="0"/>
            <a:ext cx="5237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0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873125"/>
            <a:ext cx="632809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Эко-ориентиры и проблема целостности, связей, традиций и высоких норм в творчестве русского советского мыслителя-космиста, ученого, поэта, художника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АЛЕКСАНДРА ЛЕОНИДОВИЧА ЧИЖЕВСКОГО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(1897 – 1964)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1E37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1E37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ЗЕМНОЕ ПУЛЬСИРУЕТ В РИТМЕ СОЛНЦА. </a:t>
            </a: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Судьба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А.Л.Чижевского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урок того, что человек может не сломаться, сохранить достоинство, честь и адекватные реакции русского интеллигента на дикости, происходящие в мире не только политики, но и науки.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Image result for &amp;chcy;&amp;icy;&amp;zhcy;&amp;iecy;&amp;vcy;&amp;scy;&amp;kcy;&amp;icy;&amp;jcy; &amp;acy;&amp;lcy;&amp;iecy;&amp;kcy;&amp;scy;&amp;acy;&amp;ncy;&amp;dcy;&amp;rcy; &amp;lcy;&amp;iecy;&amp;ocy;&amp;ncy;&amp;icy;&amp;dcy;&amp;ocy;&amp;vcy;&amp;icy;&amp;ch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r="16599"/>
          <a:stretch/>
        </p:blipFill>
        <p:spPr bwMode="auto">
          <a:xfrm>
            <a:off x="7166290" y="0"/>
            <a:ext cx="5025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0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7887" y="1099911"/>
            <a:ext cx="515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Arial Black" panose="020B0A04020102020204" pitchFamily="34" charset="0"/>
              </a:rPr>
              <a:t>Д.С.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ЛИХАЧЕВ</a:t>
            </a:r>
            <a:r>
              <a:rPr lang="ru-RU" sz="3600" dirty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«Заметки о русском»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Вхождение в Мир Культуры и родной 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Земли  </a:t>
            </a:r>
            <a:r>
              <a:rPr lang="ru-RU" sz="1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Д.С.Лихачев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связывал с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формированием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интеллигентности.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«Интеллигентность– это способность к пониманию, к восприятию, это отношение к миру и к людям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</a:p>
          <a:p>
            <a:pPr marL="27051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  <p:pic>
        <p:nvPicPr>
          <p:cNvPr id="4098" name="Picture 2" descr="Image result for &amp;lcy;&amp;icy;&amp;khcy;&amp;acy;&amp;chcy;&amp;iecy;&amp;v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22922"/>
          <a:stretch/>
        </p:blipFill>
        <p:spPr bwMode="auto">
          <a:xfrm>
            <a:off x="-1" y="0"/>
            <a:ext cx="5850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10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F837CB-D5A0-3AA1-AEFF-003B3109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2280214"/>
            <a:ext cx="10515600" cy="403258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</a:rPr>
              <a:t>Фильмы о непосредственных учителях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В.И.Вернадского</a:t>
            </a:r>
            <a:r>
              <a:rPr lang="ru-RU" sz="2400" dirty="0">
                <a:effectLst/>
                <a:ea typeface="Calibri" panose="020F0502020204030204" pitchFamily="34" charset="0"/>
              </a:rPr>
              <a:t> –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Д.И.Менделееве</a:t>
            </a:r>
            <a:r>
              <a:rPr lang="ru-RU" sz="2400" dirty="0">
                <a:effectLst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В.В.Докучаеве</a:t>
            </a:r>
            <a:r>
              <a:rPr lang="ru-RU" sz="2400" dirty="0">
                <a:effectLst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А.Н.Бекетове</a:t>
            </a:r>
            <a:r>
              <a:rPr lang="ru-RU" sz="2400" dirty="0">
                <a:effectLst/>
                <a:ea typeface="Calibri" panose="020F0502020204030204" pitchFamily="34" charset="0"/>
              </a:rPr>
              <a:t> и многих других выдающихся деятелях научной культуры, отечественная традиция научной фантастики остаются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недооцененны</a:t>
            </a:r>
            <a:r>
              <a:rPr lang="ru-RU" sz="2400" dirty="0">
                <a:effectLst/>
                <a:ea typeface="Calibri" panose="020F0502020204030204" pitchFamily="34" charset="0"/>
              </a:rPr>
              <a:t> и недостаточно освоенным материалом для развития экофилософского мироотношения. </a:t>
            </a:r>
          </a:p>
          <a:p>
            <a:endParaRPr lang="ru-RU" sz="2400" dirty="0">
              <a:effectLst/>
              <a:ea typeface="Calibri" panose="020F0502020204030204" pitchFamily="34" charset="0"/>
            </a:endParaRPr>
          </a:p>
          <a:p>
            <a:r>
              <a:rPr lang="ru-RU" sz="2400" dirty="0">
                <a:ea typeface="Calibri" panose="020F0502020204030204" pitchFamily="34" charset="0"/>
              </a:rPr>
              <a:t>Но </a:t>
            </a:r>
            <a:r>
              <a:rPr lang="ru-RU" sz="2400" dirty="0">
                <a:effectLst/>
                <a:ea typeface="Calibri" panose="020F0502020204030204" pitchFamily="34" charset="0"/>
              </a:rPr>
              <a:t>они убедительно и эмоционально показывают: создателем 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и субъектом всех открытий и достижений является конкретный человек, и потому 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история науки всегда — не «лавка древностей», а история жизни людей, их надежд и тревог, радостей и огорчений, верований и убеждений.</a:t>
            </a:r>
            <a:endParaRPr lang="ru-RU" sz="36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433F-2931-10C3-A1DD-99BB6222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4734EB9-7971-50E4-90B2-8A937F9B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C528DE-9A0D-89F3-C859-70910E0CFF70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8BBDEF-1E32-BF8A-0B38-49D40CB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7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E1980-A8F1-3877-9B83-725F58D8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342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Сохраняя в своем пространстве-времени векторы анализа </a:t>
            </a:r>
            <a:r>
              <a:rPr lang="ru-RU" sz="20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меры человеческого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в человеке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, содержание которой, естественно,  трансформируется на каждом этапе эволюции, субъект философия культуры Эко-Мира 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исходит из научно обоснованной работы с </a:t>
            </a:r>
            <a:r>
              <a:rPr lang="ru-RU" sz="20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константами планетарного бытия</a:t>
            </a:r>
            <a:r>
              <a:rPr lang="ru-RU" sz="20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нормами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человеческой жизни и культуры. 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9665F-12D0-72DC-215A-53388D41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62" y="3617096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Эти нормы-константы</a:t>
            </a: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историческим закрепленные в науке, этике, эст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етике, начиная с ранних эпох до классической формулировки в категорическом императиве </a:t>
            </a:r>
            <a:r>
              <a:rPr lang="ru-RU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И.Канта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экологическом императиве </a:t>
            </a:r>
            <a:r>
              <a:rPr lang="ru-RU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Н.Н.Моисеева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основа не только науки и образования, но всех экосистем - человека, общества или природы.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Недопустимость их нарушения ясна, поскольку, - по словам, например, </a:t>
            </a:r>
            <a:r>
              <a:rPr lang="ru-RU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Эрика </a:t>
            </a:r>
            <a:r>
              <a:rPr lang="ru-RU" sz="1800" dirty="0" err="1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Хольтхауса</a:t>
            </a:r>
            <a:r>
              <a:rPr lang="ru-RU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«уничтожение экосистем планеты все быстрее ставит под вопрос само будущее человеческой цивилизации».</a:t>
            </a:r>
            <a:endParaRPr lang="ru-R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Хольтхаус</a:t>
            </a:r>
            <a:r>
              <a:rPr lang="ru-RU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Эрик Земля будущего. Выживание в эпоху глобального потепления. – СПб.: Портал. 2021. – 272с.  </a:t>
            </a:r>
            <a:r>
              <a:rPr lang="ru-RU" sz="16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С. 13].</a:t>
            </a:r>
            <a:endParaRPr lang="ru-RU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F616E0-7FDA-6BE8-BF8A-CBA7E3B75746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2E8A4-C660-CD93-A6CA-F15FD5C2B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A416CD-9CFC-ECC8-D8E3-0682A0B7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9915C43-C32F-A0EC-1189-7E76B6CE5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467303-B9E3-374F-0455-400A35029ED9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F9CD6F3-017D-67F1-142D-60C0C691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70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2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C00000"/>
                </a:solidFill>
              </a:rPr>
              <a:t>Традиции философии и культуры Русского Мира в логике ИСТОРИИ ЭКОФИЛОСОФИИ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C00000"/>
                </a:solidFill>
              </a:rPr>
              <a:t>ЧЕЛОВЕКА  ОДУХОТВОРЕННОГО  </a:t>
            </a:r>
            <a:r>
              <a:rPr lang="ru-RU" b="1" dirty="0"/>
              <a:t>-</a:t>
            </a:r>
            <a:r>
              <a:rPr lang="ru-RU" dirty="0"/>
              <a:t> стратегический ресурс развития человечества и путь к Ренессансу-</a:t>
            </a:r>
            <a:r>
              <a:rPr lang="en-US" dirty="0"/>
              <a:t>XXI</a:t>
            </a:r>
            <a:r>
              <a:rPr lang="ru-RU" dirty="0"/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8980E4-FCD7-DC1A-C34B-9A1FF39F4853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B106E-5861-D162-F0C9-211E9FCF0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6FDA94-FD5F-6C66-6E05-90364FBC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09D5A46-707A-FAA1-049D-5A8441A9C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6FBBEF-A1D4-92E0-A3DB-9B58DD0D092C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68433CD-6213-7796-03F0-9380407A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04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968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b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9119"/>
            <a:ext cx="10515600" cy="613182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4378F-2187-4626-B876-6AA00626DED4}"/>
              </a:ext>
            </a:extLst>
          </p:cNvPr>
          <p:cNvSpPr txBox="1"/>
          <p:nvPr/>
        </p:nvSpPr>
        <p:spPr>
          <a:xfrm>
            <a:off x="5826760" y="1009709"/>
            <a:ext cx="6217920" cy="416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Полет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Ю.А.Гагарина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 и многие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открытия, сделанные на основе развития традиций,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открыли перспективу развития не просто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технологизации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но и 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рождения новых философских и научных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идей,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основе которых возможно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 человека, 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космизации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деятельности, освоения нового эволюционного уровня бытия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наше историческое время.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7F63DD-2F8A-49F1-AC7A-336827A9F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2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" t="3112" r="7334" b="3407"/>
          <a:stretch/>
        </p:blipFill>
        <p:spPr bwMode="auto">
          <a:xfrm>
            <a:off x="0" y="0"/>
            <a:ext cx="4988560" cy="69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46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CA88-8AD1-FB87-5343-9E53FA8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284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НАША ЛАБОРАТОРИЯ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ЭКОФИЛОСОФСКИХ ИССЛЕДОВАНИЙ – МАСТЕРСКАЯ,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D60EE-EA30-1141-C1DC-92BF1034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8687"/>
            <a:ext cx="108985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 которой – </a:t>
            </a: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формирование новых форм бытия, культуры и мышления, где формируется </a:t>
            </a:r>
          </a:p>
          <a:p>
            <a:pPr marL="0" indent="0">
              <a:buNone/>
            </a:pP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модель планетарного ландшафта</a:t>
            </a:r>
            <a:r>
              <a:rPr lang="ru-RU" sz="1800" i="1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 субъект которого, </a:t>
            </a:r>
            <a:r>
              <a:rPr lang="ru-RU" sz="1800" i="1" dirty="0">
                <a:ea typeface="Calibri" panose="020F0502020204030204" pitchFamily="34" charset="0"/>
                <a:cs typeface="Arial" panose="020B0604020202020204" pitchFamily="34" charset="0"/>
              </a:rPr>
              <a:t>очеловечивает 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пространство Земли и за ее пределами. </a:t>
            </a:r>
          </a:p>
          <a:p>
            <a:pPr marL="0" indent="0">
              <a:buNone/>
            </a:pPr>
            <a:endParaRPr lang="ru-RU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Это место, где</a:t>
            </a: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 сегодня могут быть открыты и транслированы соответствующие такому масштабу субъекта формы бытия, </a:t>
            </a:r>
            <a:r>
              <a:rPr lang="ru-RU" sz="1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может быть только </a:t>
            </a:r>
            <a:r>
              <a:rPr lang="ru-RU" sz="18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Россия, Русский мир.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где рождается </a:t>
            </a:r>
            <a:r>
              <a:rPr lang="ru-RU" sz="1800" dirty="0">
                <a:ea typeface="Calibri" panose="020F0502020204030204" pitchFamily="34" charset="0"/>
              </a:rPr>
              <a:t>обновленная</a:t>
            </a:r>
            <a:r>
              <a:rPr lang="ru-RU" sz="1800" dirty="0">
                <a:effectLst/>
                <a:ea typeface="Calibri" panose="020F0502020204030204" pitchFamily="34" charset="0"/>
              </a:rPr>
              <a:t> философская картина мира, открываются концептуальные модели будущего, исследуются пути становления </a:t>
            </a:r>
            <a:r>
              <a:rPr lang="ru-RU" sz="1800" dirty="0">
                <a:ea typeface="Calibri" panose="020F0502020204030204" pitchFamily="34" charset="0"/>
              </a:rPr>
              <a:t>новой</a:t>
            </a:r>
            <a:r>
              <a:rPr lang="ru-RU" sz="1800" dirty="0">
                <a:effectLst/>
                <a:ea typeface="Calibri" panose="020F0502020204030204" pitchFamily="34" charset="0"/>
              </a:rPr>
              <a:t> эпохи, </a:t>
            </a:r>
          </a:p>
          <a:p>
            <a:r>
              <a:rPr lang="ru-RU" sz="1800" b="1" dirty="0">
                <a:effectLst/>
                <a:ea typeface="Calibri" panose="020F0502020204030204" pitchFamily="34" charset="0"/>
              </a:rPr>
              <a:t>идет отбор не просто инновационного, но содержательно первостепенно востребованных философских образов, идей, концепций, поиск друзей в этом концептуальном пространстве</a:t>
            </a:r>
          </a:p>
          <a:p>
            <a:pPr marL="0" indent="0">
              <a:buNone/>
            </a:pPr>
            <a:endParaRPr lang="ru-R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0FBD5F-E9D0-B5DF-EAD3-4BADEF85F6C6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0D5948-86F6-23B9-68AC-121ED01BD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B8C1FEB-0E11-B625-0A88-E3072FC6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A0E31A1-C07B-3AF5-CCE4-2E85F4A12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AF3B1-78BF-7913-E4FC-B340C8025BF1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B8987C-128A-F55F-2510-9835EC09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19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48" y="2989954"/>
            <a:ext cx="10311341" cy="1325563"/>
          </a:xfrm>
        </p:spPr>
        <p:txBody>
          <a:bodyPr>
            <a:normAutofit fontScale="90000"/>
          </a:bodyPr>
          <a:lstStyle/>
          <a:p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4000" b="1" dirty="0">
                <a:solidFill>
                  <a:srgbClr val="C00000"/>
                </a:solidFill>
              </a:rPr>
              <a:t>ЗАДАЧИ ЛАБОРАТОРИИ ЭКОФИЛОСОФСКИХ ИССЛЕДОВАНИЙ:</a:t>
            </a:r>
            <a:br>
              <a:rPr lang="ru-RU" sz="4000" b="1" dirty="0">
                <a:solidFill>
                  <a:srgbClr val="000066"/>
                </a:solidFill>
              </a:rPr>
            </a:br>
            <a:br>
              <a:rPr lang="ru-RU" sz="4000" dirty="0">
                <a:solidFill>
                  <a:srgbClr val="000066"/>
                </a:solidFill>
              </a:rPr>
            </a:br>
            <a:r>
              <a:rPr lang="ru-RU" sz="2700" dirty="0"/>
              <a:t>1. </a:t>
            </a:r>
            <a:r>
              <a:rPr lang="ru-RU" sz="2700" b="1" dirty="0">
                <a:solidFill>
                  <a:srgbClr val="000066"/>
                </a:solidFill>
              </a:rPr>
              <a:t>П</a:t>
            </a:r>
            <a:r>
              <a:rPr lang="ru-RU" sz="2700" b="1" dirty="0"/>
              <a:t>реодоление </a:t>
            </a:r>
            <a:r>
              <a:rPr lang="ru-RU" sz="2700" b="1" dirty="0" err="1"/>
              <a:t>финито</a:t>
            </a:r>
            <a:r>
              <a:rPr lang="ru-RU" sz="2700" b="1" dirty="0"/>
              <a:t>-ориентированных </a:t>
            </a:r>
            <a:r>
              <a:rPr lang="ru-RU" sz="2700" dirty="0"/>
              <a:t>и </a:t>
            </a:r>
            <a:r>
              <a:rPr lang="ru-RU" sz="2700" dirty="0" err="1"/>
              <a:t>нигитологических</a:t>
            </a:r>
            <a:r>
              <a:rPr lang="ru-RU" sz="2700" dirty="0"/>
              <a:t> </a:t>
            </a:r>
            <a:r>
              <a:rPr lang="ru-RU" sz="2700" b="1" dirty="0"/>
              <a:t>концепций</a:t>
            </a:r>
            <a:r>
              <a:rPr lang="ru-RU" sz="2700" dirty="0"/>
              <a:t> безальтернативности перехода человека в техно-человека и изучение путей развития и альтернативных возможностей совершенствования  бытия.</a:t>
            </a: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2. Работа через биографии ученых по «очищению» и </a:t>
            </a:r>
            <a:r>
              <a:rPr lang="ru-RU" sz="2700" b="1" dirty="0"/>
              <a:t>развитию </a:t>
            </a:r>
            <a:r>
              <a:rPr lang="ru-RU" sz="2700" dirty="0"/>
              <a:t> содержания </a:t>
            </a:r>
            <a:r>
              <a:rPr lang="ru-RU" sz="2700" b="1" dirty="0"/>
              <a:t>понятий, образов, концепций, которые в перспективе можно будет ввести в образовательные программы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dirty="0"/>
              <a:t>    </a:t>
            </a: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    </a:t>
            </a:r>
            <a:br>
              <a:rPr lang="ru-RU" sz="2700" dirty="0"/>
            </a:br>
            <a:br>
              <a:rPr lang="ru-RU" sz="2700" dirty="0"/>
            </a:br>
            <a:endParaRPr lang="ru-RU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D0E432-D732-29F4-548B-49FDA914BC2A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16A0D4-7165-4D71-6F82-9601029CD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DA8D109-3F08-5CFC-579B-24F757E9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734E53C-32C0-CDB7-7A22-38C1F84F6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F423802-E5AB-FB48-2BB4-DA9818DB6A94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0933C18-1D9B-8689-099B-52331DA9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3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E5477-E92D-1596-8752-F5B0EBC5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642664"/>
            <a:ext cx="9105899" cy="909491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66"/>
                </a:solidFill>
                <a:latin typeface="Arial Black" panose="020B0A04020102020204" pitchFamily="34" charset="0"/>
              </a:rPr>
              <a:t>В ЧЕМ СЕГОДНЯ ДЕЛО ФИЛОСОФИИ?</a:t>
            </a:r>
            <a:br>
              <a:rPr lang="ru-RU" sz="4800" dirty="0">
                <a:solidFill>
                  <a:srgbClr val="FF0066"/>
                </a:solidFill>
                <a:latin typeface="Arial Black" panose="020B0A04020102020204" pitchFamily="34" charset="0"/>
              </a:rPr>
            </a:br>
            <a:br>
              <a:rPr lang="ru-RU" sz="3200" dirty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anose="020B0A04020102020204" pitchFamily="34" charset="0"/>
              </a:rPr>
              <a:t>КАКАЯ КАРТИНА МИРА АДЕВАТНА ЧЕЛОВЕКО-СОХРАНЯЮЩЕМУ ПРОЕКТУ БУДУЩЕГО?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433F-2931-10C3-A1DD-99BB6222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4734EB9-7971-50E4-90B2-8A937F9B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C528DE-9A0D-89F3-C859-70910E0CFF70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8BBDEF-1E32-BF8A-0B38-49D40CB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50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F27F6-63DF-277A-D69A-B6F019C7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8767E-D342-430A-CE82-46FD53DA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02517-459A-DE08-4031-325B5A73B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3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05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C844A-5FB8-7102-0BCE-F775FBC22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27" y="1031723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443393-8149-07D2-5566-9F451A89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34" y="1132792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D09C7BB-F2B4-E6DD-B667-66E8CCCFE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683836" y="1131002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07B008-7E37-C171-AFF8-12D1197F99C0}"/>
              </a:ext>
            </a:extLst>
          </p:cNvPr>
          <p:cNvSpPr/>
          <p:nvPr/>
        </p:nvSpPr>
        <p:spPr>
          <a:xfrm>
            <a:off x="6726214" y="1249546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311284D-A2B2-9FC2-69C5-A2B7F37A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88" y="1089161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F837CB-D5A0-3AA1-AEFF-003B3109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01" y="2599766"/>
            <a:ext cx="10515600" cy="2985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Рефлексия концепции 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открытой целостности исторического бытия,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развивающей, расширяющей  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пространство связи человека с миром, </a:t>
            </a:r>
          </a:p>
          <a:p>
            <a:endParaRPr lang="ru-RU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Calibri" panose="020F0502020204030204" pitchFamily="34" charset="0"/>
                <a:cs typeface="Arial" panose="020B0604020202020204" pitchFamily="34" charset="0"/>
              </a:rPr>
              <a:t>Исследование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проблемы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связей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как с </a:t>
            </a:r>
            <a:r>
              <a:rPr lang="ru-RU" sz="2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высокими традициями 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нормами прошлого</a:t>
            </a:r>
            <a:r>
              <a:rPr lang="ru-RU" b="1" dirty="0">
                <a:ea typeface="Calibri" panose="020F0502020204030204" pitchFamily="34" charset="0"/>
                <a:cs typeface="Arial" panose="020B0604020202020204" pitchFamily="34" charset="0"/>
              </a:rPr>
              <a:t>, с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перспективами </a:t>
            </a:r>
            <a:r>
              <a:rPr lang="ru-RU" sz="2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будущего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так и с </a:t>
            </a:r>
            <a:r>
              <a:rPr lang="ru-RU" sz="2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пространством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ЭкоМира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Земли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во всем многообразии его культурных и природных форм как условия сохранения глубины культуры и мира субъекта. </a:t>
            </a:r>
          </a:p>
          <a:p>
            <a:endParaRPr lang="ru-RU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433F-2931-10C3-A1DD-99BB6222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4734EB9-7971-50E4-90B2-8A937F9B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C528DE-9A0D-89F3-C859-70910E0CFF70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8BBDEF-1E32-BF8A-0B38-49D40CB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2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CA88-8AD1-FB87-5343-9E53FA8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1968500"/>
            <a:ext cx="1051560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Философская концепция такого пространственно-временного 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континуума культуры  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пока не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отрефлексирована, а потому не переведена в формы трансляции и практической деятельности, включая практику образования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D60EE-EA30-1141-C1DC-92BF1034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8" y="3429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Лабораторией и мастерской, где</a:t>
            </a: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 сегодня могут быть открыты, исследованы и транслированы соответствующие такому масштабу и большому свободному «дыханию» науки новые формы мышления и бытия, </a:t>
            </a:r>
            <a:r>
              <a:rPr lang="ru-RU" sz="2400" b="1" dirty="0">
                <a:solidFill>
                  <a:srgbClr val="FF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может быть только Россия, Русский мир.  </a:t>
            </a:r>
          </a:p>
          <a:p>
            <a:pPr marL="0" indent="0">
              <a:buNone/>
            </a:pPr>
            <a:endParaRPr lang="ru-RU" sz="1800" b="1" i="1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Будущее со столь ответственной миссией России рождается не только в военных и экономических сражениях, но и в борьбе ценностных систем, идеалов, эко-антропологических идей, моделей образования, методологий.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9C97F3-7FFC-0FA6-FC0B-C43F3D0DD799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6123A-1C4F-0AC8-3D6E-02228566E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258FC34-7C47-AB0D-43BD-EA7577F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2A43A6B-52AB-B587-9AB6-C7ACA8262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BBA764-D92C-77B8-FC98-BFA033CC7074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9F31E04-87BF-4932-060C-80F3B167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2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A6B0C5-ED78-5B0C-78BB-0EEF55FA010E}"/>
              </a:ext>
            </a:extLst>
          </p:cNvPr>
          <p:cNvSpPr/>
          <p:nvPr/>
        </p:nvSpPr>
        <p:spPr>
          <a:xfrm>
            <a:off x="0" y="5098774"/>
            <a:ext cx="12192000" cy="1759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837CB-D5A0-3AA1-AEFF-003B3109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2196353"/>
            <a:ext cx="10515600" cy="445571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800" dirty="0">
                <a:ea typeface="Calibri" panose="020F0502020204030204" pitchFamily="34" charset="0"/>
                <a:cs typeface="Arial" panose="020B0604020202020204" pitchFamily="34" charset="0"/>
              </a:rPr>
              <a:t>Основа картины мира, </a:t>
            </a:r>
            <a:r>
              <a:rPr lang="ru-RU" sz="3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укрепляющая духовно-культурную безопасность России, ориентированная на </a:t>
            </a:r>
            <a:r>
              <a:rPr lang="ru-RU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оздоровление мира человека, среды его жизни</a:t>
            </a:r>
            <a:r>
              <a:rPr lang="ru-RU" sz="3800" b="1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800" b="1" dirty="0">
                <a:solidFill>
                  <a:srgbClr val="FF006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ЭКОФИЛОСОФИЯ</a:t>
            </a:r>
            <a:endParaRPr lang="ru-RU" sz="23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стремительно развивающееся направление, в котором проблема человека в его связях с космосом, природой, обществом и культурой </a:t>
            </a:r>
            <a:r>
              <a:rPr lang="ru-RU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исследуется на уровне всеобщего в контексте идей </a:t>
            </a:r>
            <a:r>
              <a:rPr lang="ru-RU" sz="38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жизне</a:t>
            </a:r>
            <a:r>
              <a:rPr lang="ru-RU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-защиты, </a:t>
            </a:r>
            <a:r>
              <a:rPr lang="ru-RU" sz="38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жизне</a:t>
            </a:r>
            <a:r>
              <a:rPr lang="ru-RU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-совершенствования</a:t>
            </a:r>
            <a:r>
              <a:rPr lang="ru-RU" sz="3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сохранения и развития природы человека. Задачами человека как субъекта мышления и деятельности становятся самосохранение, </a:t>
            </a:r>
            <a:r>
              <a:rPr lang="ru-RU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гармонизация Экомира и развитие проектов культурно-природного взаимодействия</a:t>
            </a:r>
            <a:r>
              <a:rPr lang="ru-RU" sz="3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38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>
                <a:ea typeface="Calibri" panose="020F0502020204030204" pitchFamily="34" charset="0"/>
                <a:cs typeface="Arial" panose="020B0604020202020204" pitchFamily="34" charset="0"/>
              </a:rPr>
              <a:t>ЭКО – Дом, жилище. Связь  всех направлений экофилософии человека, природы, культуры, социума, космоса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>
                <a:cs typeface="Arial" panose="020B0604020202020204" pitchFamily="34" charset="0"/>
              </a:rPr>
              <a:t>Экофилософия - форма возвращения – и это не открытие – к проблеме универсальных связей и норм</a:t>
            </a:r>
            <a:endParaRPr lang="ru-RU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3433F-2931-10C3-A1DD-99BB6222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40" y="-11886"/>
            <a:ext cx="1364830" cy="13648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4734EB9-7971-50E4-90B2-8A937F9B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3534749" y="87393"/>
            <a:ext cx="1243052" cy="1172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C528DE-9A0D-89F3-C859-70910E0CFF70}"/>
              </a:ext>
            </a:extLst>
          </p:cNvPr>
          <p:cNvSpPr/>
          <p:nvPr/>
        </p:nvSpPr>
        <p:spPr>
          <a:xfrm>
            <a:off x="6577127" y="205937"/>
            <a:ext cx="2180434" cy="95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8BBDEF-1E32-BF8A-0B38-49D40CB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1" y="45552"/>
            <a:ext cx="2303860" cy="1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0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845" y="1253331"/>
            <a:ext cx="62726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s://pbs.twimg.com/media/DYBpLrfX0AADig_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r="6725"/>
          <a:stretch/>
        </p:blipFill>
        <p:spPr bwMode="auto">
          <a:xfrm flipH="1"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22BA8-985D-213C-C781-0EF66C97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154" y="590549"/>
            <a:ext cx="6272645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a typeface="Calibri" panose="020F0502020204030204" pitchFamily="34" charset="0"/>
                <a:cs typeface="Arial" panose="020B0604020202020204" pitchFamily="34" charset="0"/>
              </a:rPr>
              <a:t>В.И.ВЕРНАДСКИЙ</a:t>
            </a:r>
            <a:r>
              <a:rPr lang="ru-RU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обратил внимание на </a:t>
            </a:r>
            <a:r>
              <a:rPr lang="ru-RU" sz="2800" b="1" dirty="0">
                <a:ea typeface="Calibri" panose="020F0502020204030204" pitchFamily="34" charset="0"/>
                <a:cs typeface="Arial" panose="020B0604020202020204" pitchFamily="34" charset="0"/>
              </a:rPr>
              <a:t>недооценку связей </a:t>
            </a:r>
            <a:r>
              <a:rPr lang="ru-RU" sz="2800" dirty="0">
                <a:ea typeface="Calibri" panose="020F0502020204030204" pitchFamily="34" charset="0"/>
                <a:cs typeface="Arial" panose="020B0604020202020204" pitchFamily="34" charset="0"/>
              </a:rPr>
              <a:t>человека с естественными и </a:t>
            </a:r>
            <a:r>
              <a:rPr lang="ru-RU" sz="2800" b="1" dirty="0">
                <a:ea typeface="Calibri" panose="020F0502020204030204" pitchFamily="34" charset="0"/>
                <a:cs typeface="Arial" panose="020B0604020202020204" pitchFamily="34" charset="0"/>
              </a:rPr>
              <a:t>искусственными основаниями своего бытия </a:t>
            </a:r>
            <a:endParaRPr lang="ru-RU" sz="28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C0C0801-77AB-097D-F1B8-135445C8A50F}"/>
              </a:ext>
            </a:extLst>
          </p:cNvPr>
          <p:cNvSpPr txBox="1">
            <a:spLocks/>
          </p:cNvSpPr>
          <p:nvPr/>
        </p:nvSpPr>
        <p:spPr>
          <a:xfrm>
            <a:off x="5081154" y="2506662"/>
            <a:ext cx="6655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Философы и современная философия в подавляющей мере </a:t>
            </a:r>
            <a:r>
              <a:rPr lang="ru-RU" sz="2400" b="1" dirty="0">
                <a:ea typeface="Calibri" panose="020F0502020204030204" pitchFamily="34" charset="0"/>
                <a:cs typeface="Arial" panose="020B0604020202020204" pitchFamily="34" charset="0"/>
              </a:rPr>
              <a:t>не учитывают.. функциональную зависимость человека как природного объекта и человечества как природного явления  от среды жизни и мысли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Вернадский В.И. Научная мысль как планетное явление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34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85A16C-7BC6-4DAD-8E93-1BD6FF8EE56A}"/>
              </a:ext>
            </a:extLst>
          </p:cNvPr>
          <p:cNvSpPr txBox="1"/>
          <p:nvPr/>
        </p:nvSpPr>
        <p:spPr>
          <a:xfrm>
            <a:off x="5908431" y="794208"/>
            <a:ext cx="5737609" cy="480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работе «Разум и звезды» 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К.Э.ЦИОЛКОВСКИЙ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рассматривая человечество как субъект космической деятельности и формируя «космическую» точку зрения, писал: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«Влияние разумных существ на развитие Вселенной…Влияние разума на устройство Вселенной.. </a:t>
            </a:r>
            <a:r>
              <a:rPr lang="ru-RU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Мысль, как фактор эволюции Космоса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9D284-1A0C-4197-9119-70D7BD7A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191"/>
            <a:ext cx="5340699" cy="53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00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2598</Words>
  <Application>Microsoft Office PowerPoint</Application>
  <PresentationFormat>Широкоэкранный</PresentationFormat>
  <Paragraphs>187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YS Text</vt:lpstr>
      <vt:lpstr>Тема Office</vt:lpstr>
      <vt:lpstr>ТРАДИЦИИ ФИЛОСОФИИ И КУЛЬТУРЫ РУССКОГО МИРА ПРОТИВ «НОВОЙ НОРМАЛЬНОСТИ» ГЛОБАЛЬНЫХ ЭЛИТ</vt:lpstr>
      <vt:lpstr>Победа Русского мира – условие продолжения Жизни на Земле.    Возрождение XXI века. Сохранение жизне-творческого импульса в Культуре России,  укрепляющее органическую целостность ее исторического бытия, открывает  пространство надежды на преодоление разбалансированности современного социокультурного пространства, а главное, - возможности нового Возрождения  </vt:lpstr>
      <vt:lpstr>Презентация PowerPoint</vt:lpstr>
      <vt:lpstr>В ЧЕМ СЕГОДНЯ ДЕЛО ФИЛОСОФИИ?  КАКАЯ КАРТИНА МИРА АДЕВАТНА ЧЕЛОВЕКО-СОХРАНЯЮЩЕМУ ПРОЕКТУ БУДУЩЕГО?</vt:lpstr>
      <vt:lpstr>Презентация PowerPoint</vt:lpstr>
      <vt:lpstr>Философская концепция такого пространственно-временного континуума культуры   пока не отрефлексирована, а потому не переведена в формы трансляции и практической деятельности, включая практику образования</vt:lpstr>
      <vt:lpstr>Презентация PowerPoint</vt:lpstr>
      <vt:lpstr>В.И.ВЕРНАДСКИЙ  обратил внимание на недооценку связей человека с естественными и искусственными основаниями своего бытия </vt:lpstr>
      <vt:lpstr>Презентация PowerPoint</vt:lpstr>
      <vt:lpstr>Презентация PowerPoint</vt:lpstr>
      <vt:lpstr>Утверждение экофилософии в мировидении – это поворот к нормально-человеческой, ориентированной на здоровье человека, его природы и культуры жизни, который оказывается коррелирующим с мерой «здоровья» самой ФИЛОСОФСКОЙ среды.  </vt:lpstr>
      <vt:lpstr>  Критерий со-трудничества и дружбы в формирующемся пространстве определяется на основе нового контура национальной и планетарной безопасности  </vt:lpstr>
      <vt:lpstr>Презентация PowerPoint</vt:lpstr>
      <vt:lpstr>«Западно-восточный диван» - главное произведение позднего творчества И.В.Гете 1749-1832</vt:lpstr>
      <vt:lpstr>XIX-XX ВЕК</vt:lpstr>
      <vt:lpstr>Будущее рождается в борьбе подходов к проблеме человека и его связей с традициями, где возможно не только самовозвышение, но моральное, интеллектуальное, физическое уничтожение человека</vt:lpstr>
      <vt:lpstr>Неклесса А.И.  Постсовременный мир в новой системе координат. 2000 </vt:lpstr>
      <vt:lpstr>Презентация PowerPoint</vt:lpstr>
      <vt:lpstr>Белялетдинов Р.Р., Попова О.В.  Редактируя человека.  Вступительная статья приглашенных редакторов // Человек. 2021. № 6 . С. 7-9 </vt:lpstr>
      <vt:lpstr>Специальный выпуск журнала поднимает множество актуальных вопросов современной биоэтики. …станет опытом философского «обживания» технологий редактирования человека.</vt:lpstr>
      <vt:lpstr> США  - далеко не только враждебная Русскому миру выжженная пустыня  Дэн Ковалик – американский социолог, публицист, писатель.    Культура отмены вводится как бы для соблюдения прав человека, «отменяя» тех, кто эти права нарушает. Но методы этой «культуры» предельно агрессивны, превращая идею взаимного уважения в свою полную противоположность</vt:lpstr>
      <vt:lpstr>Презентация PowerPoint</vt:lpstr>
      <vt:lpstr>Презентация PowerPoint</vt:lpstr>
      <vt:lpstr>Презентация PowerPoint</vt:lpstr>
      <vt:lpstr>Зеленый Л.М. -  физик, специалист в области физики солнечно-земных связей, Академик РАН,  директор Института космических исследований РАН Ломоносов – у истоков философии русского космизма и исследования планетных атмосфер //А.Л.Чижевский. Вклад в науку и культуру. Материалы III Международной научно-практической конференции, посвященной сохранению  творческого наследия и развития идей А.Л.Чижевского – Калуга. :2022 </vt:lpstr>
      <vt:lpstr>АЛЕКСАНДР ВАСИЛЬЕВИЧ  СУХОВО-КОБЫЛИН  (1817 – 1903)  АВТОР «УЧЕНИЯ ВСЕМИР»   Биография человека и мыслителя способного к высокому полету</vt:lpstr>
      <vt:lpstr>НИКОЛАЙ ИВАНОВИЧ ПИРОГОВ 1810-1881  врач, МЫСЛИТЕЛЬ ГИЛОЗОИСТ </vt:lpstr>
      <vt:lpstr>НИКОЛАЙ ИВАНОВИЧ ПИРОГОВ  </vt:lpstr>
      <vt:lpstr>ИЛЬЯ ИЛЬИЧ  МЕЧНИКОВ  1845-1916   автор теории ортобиоза – исследования новой научной нравственности и научной гигиены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Сохраняя в своем пространстве-времени векторы анализа меры человеческого в человеке, содержание которой, естественно,  трансформируется на каждом этапе эволюции, субъект философия культуры Эко-Мира исходит из научно обоснованной работы с константами планетарного бытия и нормами человеческой жизни и культуры. </vt:lpstr>
      <vt:lpstr>Презентация PowerPoint</vt:lpstr>
      <vt:lpstr>                </vt:lpstr>
      <vt:lpstr>НАША ЛАБОРАТОРИЯ ЭКОФИЛОСОФСКИХ ИССЛЕДОВАНИЙ – МАСТЕРСКАЯ,</vt:lpstr>
      <vt:lpstr>      ЗАДАЧИ ЛАБОРАТОРИИ ЭКОФИЛОСОФСКИХ ИССЛЕДОВАНИЙ:  1. Преодоление финито-ориентированных и нигитологических концепций безальтернативности перехода человека в техно-человека и изучение путей развития и альтернативных возможностей совершенствования  бытия.  2. Работа через биографии ученых по «очищению» и развитию  содержания понятий, образов, концепций, которые в перспективе можно будет ввести в образовательные программы.            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ЭКОФИЛОСОФИЯ КАК НАУКА И УЧЕБНАЯ ДИСЦИПЛИНА: ОСНОВАНИЯ АКТУАЛИЗАЦИИ И ПОТЕНЦИАЛ В РАЗВИТИИ  АЛЬТЕРНАТИВНОЙ МОДЕЛИ ГЛОБАЛИЗАЦИИ</dc:title>
  <dc:creator>Ольга Бузская</dc:creator>
  <cp:lastModifiedBy>Джамиля</cp:lastModifiedBy>
  <cp:revision>267</cp:revision>
  <dcterms:created xsi:type="dcterms:W3CDTF">2020-10-13T18:17:59Z</dcterms:created>
  <dcterms:modified xsi:type="dcterms:W3CDTF">2022-11-01T15:45:01Z</dcterms:modified>
</cp:coreProperties>
</file>