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9"/>
  </p:notesMasterIdLst>
  <p:handoutMasterIdLst>
    <p:handoutMasterId r:id="rId20"/>
  </p:handoutMasterIdLst>
  <p:sldIdLst>
    <p:sldId id="256" r:id="rId2"/>
    <p:sldId id="258" r:id="rId3"/>
    <p:sldId id="257"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ru-RU" smtClean="0"/>
              <a:t>Название работы</a:t>
            </a: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50B8F8-477B-4EEF-89A8-4F80758FC2D2}" type="datetimeFigureOut">
              <a:rPr lang="ru-RU" smtClean="0"/>
              <a:t>20.11.2022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9C9F0E-D02E-48A8-AE33-AD187D1F88F2}" type="slidenum">
              <a:rPr lang="ru-RU" smtClean="0"/>
              <a:t>‹#›</a:t>
            </a:fld>
            <a:endParaRPr lang="ru-RU"/>
          </a:p>
        </p:txBody>
      </p:sp>
    </p:spTree>
    <p:extLst>
      <p:ext uri="{BB962C8B-B14F-4D97-AF65-F5344CB8AC3E}">
        <p14:creationId xmlns:p14="http://schemas.microsoft.com/office/powerpoint/2010/main" val="35758027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ru-RU" smtClean="0"/>
              <a:t>Название работы</a:t>
            </a: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5E367-29EC-44CA-AA53-492275A6AD15}" type="datetimeFigureOut">
              <a:rPr lang="ru-RU" smtClean="0"/>
              <a:t>20.11.2022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28C97-F133-4AC9-8760-EEBB12EA2E66}" type="slidenum">
              <a:rPr lang="ru-RU" smtClean="0"/>
              <a:t>‹#›</a:t>
            </a:fld>
            <a:endParaRPr lang="ru-RU"/>
          </a:p>
        </p:txBody>
      </p:sp>
    </p:spTree>
    <p:extLst>
      <p:ext uri="{BB962C8B-B14F-4D97-AF65-F5344CB8AC3E}">
        <p14:creationId xmlns:p14="http://schemas.microsoft.com/office/powerpoint/2010/main" val="31695300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009AD0D-517D-47F8-9734-4102AAEBB213}" type="datetime1">
              <a:rPr lang="ru-RU" smtClean="0"/>
              <a:t>20.11.2022</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2CC5699-3D29-4018-BDF9-6669914BCDB0}"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22787851"/>
      </p:ext>
    </p:extLst>
  </p:cSld>
  <p:clrMapOvr>
    <a:overrideClrMapping bg1="lt1" tx1="dk1" bg2="lt2" tx2="dk2" accent1="accent1" accent2="accent2" accent3="accent3" accent4="accent4" accent5="accent5" accent6="accent6" hlink="hlink" folHlink="folHlink"/>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BA9571-A5DA-4EB3-BE0A-17CDCA104F8A}" type="datetime1">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307166961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4092DD6-A065-45AB-A8F0-426256963C97}" type="datetime1">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184373819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8CE8154-4FA6-4673-B34E-DD8A5446675E}" type="datetime1">
              <a:rPr lang="ru-RU" smtClean="0"/>
              <a:t>20.11.2022</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32CC5699-3D29-4018-BDF9-6669914BCDB0}" type="slidenum">
              <a:rPr lang="ru-RU" smtClean="0"/>
              <a:t>‹#›</a:t>
            </a:fld>
            <a:endParaRPr lang="ru-RU"/>
          </a:p>
        </p:txBody>
      </p:sp>
      <p:sp>
        <p:nvSpPr>
          <p:cNvPr id="8" name="Текст 7"/>
          <p:cNvSpPr>
            <a:spLocks noGrp="1"/>
          </p:cNvSpPr>
          <p:nvPr>
            <p:ph type="body" sz="quarter" idx="13" hasCustomPrompt="1"/>
          </p:nvPr>
        </p:nvSpPr>
        <p:spPr>
          <a:xfrm>
            <a:off x="2185988" y="282864"/>
            <a:ext cx="8396288" cy="457200"/>
          </a:xfrm>
        </p:spPr>
        <p:txBody>
          <a:bodyPr/>
          <a:lstStyle>
            <a:lvl1pPr marL="0" indent="0" algn="r">
              <a:buNone/>
              <a:defRPr baseline="0"/>
            </a:lvl1pPr>
          </a:lstStyle>
          <a:p>
            <a:pPr lvl="0"/>
            <a:r>
              <a:rPr lang="ru-RU" dirty="0" smtClean="0"/>
              <a:t>Название работы</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43489833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42460796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97980694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sz="2400" b="1" baseline="0">
                <a:effectLst>
                  <a:outerShdw blurRad="38100" dist="38100" dir="2700000" algn="tl">
                    <a:srgbClr val="000000">
                      <a:alpha val="43137"/>
                    </a:srgbClr>
                  </a:outerShdw>
                </a:effectLst>
              </a:defRPr>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43882786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977855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94492514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70337697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3775865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D3A5AF-2CA3-420B-8346-A546C7EEFCC0}" type="datetime1">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340516717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0172117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87630390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30572661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8557176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09713568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14129949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BC40-2077-426D-958E-3D24860E5A95}"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6" name="Текст 5"/>
          <p:cNvSpPr>
            <a:spLocks noGrp="1"/>
          </p:cNvSpPr>
          <p:nvPr>
            <p:ph type="body" sz="quarter" idx="13" hasCustomPrompt="1"/>
          </p:nvPr>
        </p:nvSpPr>
        <p:spPr>
          <a:xfrm>
            <a:off x="4221163" y="360363"/>
            <a:ext cx="6381750" cy="527050"/>
          </a:xfrm>
        </p:spPr>
        <p:txBody>
          <a:bodyPr/>
          <a:lstStyle>
            <a:lvl1pPr marL="0" indent="0">
              <a:buNone/>
              <a:defRPr baseline="0"/>
            </a:lvl1pPr>
          </a:lstStyle>
          <a:p>
            <a:pPr lvl="0"/>
            <a:r>
              <a:rPr lang="ru-RU" dirty="0" smtClean="0"/>
              <a:t>Космическое растениеводство</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9731309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C2A35D3-16C0-4E8C-895D-B11BCCAB6FF4}" type="datetime1">
              <a:rPr lang="ru-RU" smtClean="0"/>
              <a:t>20.11.2022</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2CC5699-3D29-4018-BDF9-6669914BCDB0}"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936388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4A2A63-9AD9-426A-9555-76071BCA9654}" type="datetime1">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23726550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4C8363-C43F-4682-AF03-38491CE1A96B}" type="datetime1">
              <a:rPr lang="ru-RU" smtClean="0"/>
              <a:t>20.11.2022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233253779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BACB12-B4A9-493E-A603-441F6A44BBEF}" type="datetime1">
              <a:rPr lang="ru-RU" smtClean="0"/>
              <a:t>20.11.2022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2CC5699-3D29-4018-BDF9-6669914BCDB0}" type="slidenum">
              <a:rPr lang="ru-RU" smtClean="0"/>
              <a:t>‹#›</a:t>
            </a:fld>
            <a:endParaRPr lang="ru-RU"/>
          </a:p>
        </p:txBody>
      </p:sp>
    </p:spTree>
    <p:extLst>
      <p:ext uri="{BB962C8B-B14F-4D97-AF65-F5344CB8AC3E}">
        <p14:creationId xmlns:p14="http://schemas.microsoft.com/office/powerpoint/2010/main" val="376311955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D0D-517D-47F8-9734-4102AAEBB213}" type="datetime1">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5699-3D29-4018-BDF9-6669914BCDB0}" type="slidenum">
              <a:rPr lang="ru-RU" smtClean="0"/>
              <a:t>‹#›</a:t>
            </a:fld>
            <a:endParaRPr lang="ru-RU"/>
          </a:p>
        </p:txBody>
      </p:sp>
      <p:sp>
        <p:nvSpPr>
          <p:cNvPr id="7" name="TextBox 6"/>
          <p:cNvSpPr txBox="1"/>
          <p:nvPr userDrawn="1"/>
        </p:nvSpPr>
        <p:spPr>
          <a:xfrm>
            <a:off x="4184072" y="350983"/>
            <a:ext cx="7167418" cy="461665"/>
          </a:xfrm>
          <a:prstGeom prst="rect">
            <a:avLst/>
          </a:prstGeom>
          <a:noFill/>
        </p:spPr>
        <p:txBody>
          <a:bodyPr wrap="square" rtlCol="0">
            <a:spAutoFit/>
          </a:bodyPr>
          <a:lstStyle/>
          <a:p>
            <a:r>
              <a:rPr lang="ru-RU" sz="2400" b="1" dirty="0" smtClean="0">
                <a:effectLst>
                  <a:outerShdw blurRad="38100" dist="38100" dir="2700000" algn="tl">
                    <a:srgbClr val="000000">
                      <a:alpha val="43137"/>
                    </a:srgbClr>
                  </a:outerShdw>
                </a:effectLst>
              </a:rPr>
              <a:t>Космическое растениеводство</a:t>
            </a:r>
            <a:endParaRPr lang="ru-RU" sz="2400" b="1" dirty="0">
              <a:effectLst>
                <a:outerShdw blurRad="38100" dist="38100" dir="2700000" algn="tl">
                  <a:srgbClr val="000000">
                    <a:alpha val="43137"/>
                  </a:srgbClr>
                </a:outerShdw>
              </a:effectLst>
            </a:endParaRPr>
          </a:p>
        </p:txBody>
      </p:sp>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575682" y="5394037"/>
            <a:ext cx="1322582" cy="1269999"/>
          </a:xfrm>
          <a:prstGeom prst="rect">
            <a:avLst/>
          </a:prstGeom>
        </p:spPr>
      </p:pic>
    </p:spTree>
    <p:extLst>
      <p:ext uri="{BB962C8B-B14F-4D97-AF65-F5344CB8AC3E}">
        <p14:creationId xmlns:p14="http://schemas.microsoft.com/office/powerpoint/2010/main" val="2526372661"/>
      </p:ext>
    </p:extLst>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C9E2B38-C634-4417-93D8-94B06070292B}" type="datetime1">
              <a:rPr lang="ru-RU" smtClean="0"/>
              <a:t>20.11.2022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CC5699-3D29-4018-BDF9-6669914BCDB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71607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FC0D30F-AA87-48CC-9D39-9758C1161B90}" type="datetime1">
              <a:rPr lang="ru-RU" smtClean="0"/>
              <a:t>20.11.2022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CC5699-3D29-4018-BDF9-6669914BCDB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159025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009AD0D-517D-47F8-9734-4102AAEBB213}" type="datetime1">
              <a:rPr lang="ru-RU" smtClean="0"/>
              <a:t>20.11.2022</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2CC5699-3D29-4018-BDF9-6669914BCDB0}"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4060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ransition spd="slow">
    <p:wipe/>
  </p:transition>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cientificrussia.ru/articles/kosmicheskie-ogorody" TargetMode="External"/><Relationship Id="rId7" Type="http://schemas.openxmlformats.org/officeDocument/2006/relationships/hyperlink" Target="https://blogs.nasa.gov/letters/author/%20dpettitblog/page/5/" TargetMode="External"/><Relationship Id="rId2" Type="http://schemas.openxmlformats.org/officeDocument/2006/relationships/hyperlink" Target="http://science.spb.ru/allnews/item/6207-gollandskie-uchenye-dokazali-bezopasnost-dlya-cheloveka-ovoshchej-vyrashchennykh-v-marsianskom-grunte" TargetMode="External"/><Relationship Id="rId1" Type="http://schemas.openxmlformats.org/officeDocument/2006/relationships/slideLayout" Target="../slideLayouts/slideLayout7.xml"/><Relationship Id="rId6" Type="http://schemas.openxmlformats.org/officeDocument/2006/relationships/hyperlink" Target="https://vc.ru/future/57013-chem-zakonchilis-popytki-rossiyskih-amerikanskih-i-kitayskih-kosmonavtov-vyrastit-rastenie-v-kosmose" TargetMode="External"/><Relationship Id="rId5" Type="http://schemas.openxmlformats.org/officeDocument/2006/relationships/hyperlink" Target="https://habr.com/ru/post/395689/" TargetMode="External"/><Relationship Id="rId4" Type="http://schemas.openxmlformats.org/officeDocument/2006/relationships/hyperlink" Target="https://www.roscosmos.ru/2192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1842" y="2050472"/>
            <a:ext cx="8828521" cy="812945"/>
          </a:xfrm>
        </p:spPr>
        <p:txBody>
          <a:bodyPr>
            <a:normAutofit/>
          </a:bodyPr>
          <a:lstStyle/>
          <a:p>
            <a:r>
              <a:rPr lang="ru-RU" dirty="0" smtClean="0"/>
              <a:t>«Космическое растениеводство»</a:t>
            </a:r>
            <a:endParaRPr lang="ru-RU" dirty="0"/>
          </a:p>
        </p:txBody>
      </p:sp>
      <p:sp>
        <p:nvSpPr>
          <p:cNvPr id="3" name="Подзаголовок 2"/>
          <p:cNvSpPr>
            <a:spLocks noGrp="1"/>
          </p:cNvSpPr>
          <p:nvPr>
            <p:ph type="subTitle" idx="1"/>
          </p:nvPr>
        </p:nvSpPr>
        <p:spPr>
          <a:xfrm>
            <a:off x="7981660" y="5033674"/>
            <a:ext cx="3988667" cy="1655762"/>
          </a:xfrm>
        </p:spPr>
        <p:txBody>
          <a:bodyPr>
            <a:normAutofit lnSpcReduction="10000"/>
          </a:bodyPr>
          <a:lstStyle/>
          <a:p>
            <a:r>
              <a:rPr lang="ru-RU" dirty="0"/>
              <a:t>Выполнила:</a:t>
            </a:r>
          </a:p>
          <a:p>
            <a:r>
              <a:rPr lang="ru-RU" dirty="0" smtClean="0"/>
              <a:t>Фомина Анастасия </a:t>
            </a:r>
            <a:r>
              <a:rPr lang="ru-RU" dirty="0"/>
              <a:t>Сергеевна</a:t>
            </a:r>
          </a:p>
          <a:p>
            <a:r>
              <a:rPr lang="ru-RU" dirty="0"/>
              <a:t>Научный руководитель:</a:t>
            </a:r>
          </a:p>
          <a:p>
            <a:r>
              <a:rPr lang="ru-RU" dirty="0" err="1"/>
              <a:t>к.и.н</a:t>
            </a:r>
            <a:r>
              <a:rPr lang="ru-RU" dirty="0"/>
              <a:t>. Дуров Виктор Иванович</a:t>
            </a:r>
          </a:p>
        </p:txBody>
      </p:sp>
    </p:spTree>
    <p:extLst>
      <p:ext uri="{BB962C8B-B14F-4D97-AF65-F5344CB8AC3E}">
        <p14:creationId xmlns:p14="http://schemas.microsoft.com/office/powerpoint/2010/main" val="268918929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51780" y="2341611"/>
            <a:ext cx="4470401" cy="1323439"/>
          </a:xfrm>
          <a:prstGeom prst="rect">
            <a:avLst/>
          </a:prstGeom>
        </p:spPr>
        <p:txBody>
          <a:bodyPr wrap="square">
            <a:spAutoFit/>
          </a:bodyPr>
          <a:lstStyle/>
          <a:p>
            <a:r>
              <a:rPr lang="ru-RU" dirty="0" smtClean="0"/>
              <a:t> </a:t>
            </a:r>
            <a:r>
              <a:rPr lang="ru-RU" sz="2000" dirty="0"/>
              <a:t>«Не без сожаления я срезал свою пшеничку. Всё-таки она со мной на станции прожила почти пять месяцев.»-вспоминал </a:t>
            </a:r>
            <a:r>
              <a:rPr lang="ru-RU" sz="2000" dirty="0" smtClean="0"/>
              <a:t>Максим </a:t>
            </a:r>
            <a:r>
              <a:rPr lang="ru-RU" sz="2000" dirty="0" err="1" smtClean="0"/>
              <a:t>Сураев</a:t>
            </a:r>
            <a:r>
              <a:rPr lang="ru-RU" sz="2000" dirty="0"/>
              <a:t>. </a:t>
            </a:r>
          </a:p>
        </p:txBody>
      </p:sp>
      <p:sp>
        <p:nvSpPr>
          <p:cNvPr id="3" name="Прямоугольник 2"/>
          <p:cNvSpPr/>
          <p:nvPr/>
        </p:nvSpPr>
        <p:spPr>
          <a:xfrm>
            <a:off x="2003143" y="5686364"/>
            <a:ext cx="3723199" cy="338554"/>
          </a:xfrm>
          <a:prstGeom prst="rect">
            <a:avLst/>
          </a:prstGeom>
        </p:spPr>
        <p:txBody>
          <a:bodyPr wrap="none">
            <a:spAutoFit/>
          </a:bodyPr>
          <a:lstStyle/>
          <a:p>
            <a:r>
              <a:rPr lang="ru-RU" sz="1600" i="1" dirty="0"/>
              <a:t>Максим </a:t>
            </a:r>
            <a:r>
              <a:rPr lang="ru-RU" sz="1600" i="1" dirty="0" err="1" smtClean="0"/>
              <a:t>Сураев</a:t>
            </a:r>
            <a:r>
              <a:rPr lang="ru-RU" sz="1600" i="1" dirty="0" smtClean="0"/>
              <a:t> и выращенная пшеница</a:t>
            </a:r>
            <a:endParaRPr lang="ru-RU" sz="1600" i="1" dirty="0"/>
          </a:p>
        </p:txBody>
      </p:sp>
      <p:pic>
        <p:nvPicPr>
          <p:cNvPr id="4" name="Рисунок 3"/>
          <p:cNvPicPr>
            <a:picLocks noChangeAspect="1"/>
          </p:cNvPicPr>
          <p:nvPr/>
        </p:nvPicPr>
        <p:blipFill rotWithShape="1">
          <a:blip r:embed="rId2"/>
          <a:srcRect b="3702"/>
          <a:stretch/>
        </p:blipFill>
        <p:spPr>
          <a:xfrm>
            <a:off x="1744321" y="1198551"/>
            <a:ext cx="4240841" cy="4376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394073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89091" y="1695889"/>
            <a:ext cx="4396509" cy="3477875"/>
          </a:xfrm>
          <a:prstGeom prst="rect">
            <a:avLst/>
          </a:prstGeom>
        </p:spPr>
        <p:txBody>
          <a:bodyPr wrap="square">
            <a:spAutoFit/>
          </a:bodyPr>
          <a:lstStyle/>
          <a:p>
            <a:r>
              <a:rPr lang="ru-RU" sz="2000" dirty="0"/>
              <a:t>17 июня 2012 года</a:t>
            </a:r>
          </a:p>
          <a:p>
            <a:r>
              <a:rPr lang="ru-RU" sz="2000" dirty="0"/>
              <a:t>«Я немного беспокоюсь о Брокколи, о Подсолнухе и о себе. Если Садовник уйдёт, то кто же о нас позаботится? А как насчёт малыша Цуккини? Теперь он большой росток, готовый к самостоятельному ветвлению. Садовник говорил о том, что на нас нужно оказать давление. Я не уверен, что это значит, но звучит это как-то нехорошо».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3" y="1331823"/>
            <a:ext cx="5800437" cy="386695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447424" y="5285570"/>
            <a:ext cx="4735271" cy="338554"/>
          </a:xfrm>
          <a:prstGeom prst="rect">
            <a:avLst/>
          </a:prstGeom>
        </p:spPr>
        <p:txBody>
          <a:bodyPr wrap="none">
            <a:spAutoFit/>
          </a:bodyPr>
          <a:lstStyle/>
          <a:p>
            <a:r>
              <a:rPr lang="ru-RU" sz="1600" i="1" dirty="0" smtClean="0"/>
              <a:t>Цуккини- </a:t>
            </a:r>
            <a:r>
              <a:rPr lang="ru-RU" sz="1600" i="1" dirty="0"/>
              <a:t>герой </a:t>
            </a:r>
            <a:r>
              <a:rPr lang="ru-RU" sz="1600" i="1" dirty="0" smtClean="0"/>
              <a:t>блога </a:t>
            </a:r>
            <a:r>
              <a:rPr lang="ru-RU" sz="1600" i="1" dirty="0"/>
              <a:t>астронавта Дон </a:t>
            </a:r>
            <a:r>
              <a:rPr lang="ru-RU" sz="1600" i="1" dirty="0" err="1"/>
              <a:t>Петтита</a:t>
            </a:r>
            <a:r>
              <a:rPr lang="ru-RU" sz="1600" i="1" dirty="0"/>
              <a:t> </a:t>
            </a:r>
          </a:p>
        </p:txBody>
      </p:sp>
    </p:spTree>
    <p:extLst>
      <p:ext uri="{BB962C8B-B14F-4D97-AF65-F5344CB8AC3E}">
        <p14:creationId xmlns:p14="http://schemas.microsoft.com/office/powerpoint/2010/main" val="18858063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9642" y="5260108"/>
            <a:ext cx="4712059" cy="338554"/>
          </a:xfrm>
          <a:prstGeom prst="rect">
            <a:avLst/>
          </a:prstGeom>
        </p:spPr>
        <p:txBody>
          <a:bodyPr wrap="none">
            <a:spAutoFit/>
          </a:bodyPr>
          <a:lstStyle/>
          <a:p>
            <a:r>
              <a:rPr lang="ru-RU" sz="1600" i="1" dirty="0"/>
              <a:t>Стив </a:t>
            </a:r>
            <a:r>
              <a:rPr lang="ru-RU" sz="1600" i="1" dirty="0" err="1"/>
              <a:t>Свенсон</a:t>
            </a:r>
            <a:r>
              <a:rPr lang="ru-RU" sz="1600" i="1" dirty="0"/>
              <a:t> </a:t>
            </a:r>
            <a:r>
              <a:rPr lang="ru-RU" sz="1600" i="1" dirty="0" smtClean="0"/>
              <a:t>выращивает салат в системе </a:t>
            </a:r>
            <a:r>
              <a:rPr lang="ru-RU" sz="1600" i="1" dirty="0" err="1" smtClean="0"/>
              <a:t>Veggie</a:t>
            </a:r>
            <a:endParaRPr lang="ru-RU" sz="1600" i="1" dirty="0"/>
          </a:p>
        </p:txBody>
      </p:sp>
      <p:pic>
        <p:nvPicPr>
          <p:cNvPr id="3" name="Рисунок 2"/>
          <p:cNvPicPr>
            <a:picLocks noChangeAspect="1"/>
          </p:cNvPicPr>
          <p:nvPr/>
        </p:nvPicPr>
        <p:blipFill>
          <a:blip r:embed="rId2"/>
          <a:stretch>
            <a:fillRect/>
          </a:stretch>
        </p:blipFill>
        <p:spPr>
          <a:xfrm>
            <a:off x="1428171" y="1348508"/>
            <a:ext cx="5715000" cy="3810000"/>
          </a:xfrm>
          <a:prstGeom prst="rect">
            <a:avLst/>
          </a:prstGeom>
        </p:spPr>
      </p:pic>
      <p:sp>
        <p:nvSpPr>
          <p:cNvPr id="4" name="Прямоугольник 3"/>
          <p:cNvSpPr/>
          <p:nvPr/>
        </p:nvSpPr>
        <p:spPr>
          <a:xfrm>
            <a:off x="7666182" y="2311691"/>
            <a:ext cx="4156363" cy="1754326"/>
          </a:xfrm>
          <a:prstGeom prst="rect">
            <a:avLst/>
          </a:prstGeom>
        </p:spPr>
        <p:txBody>
          <a:bodyPr wrap="square">
            <a:spAutoFit/>
          </a:bodyPr>
          <a:lstStyle/>
          <a:p>
            <a:r>
              <a:rPr lang="ru-RU" dirty="0" smtClean="0"/>
              <a:t>Эксперимент </a:t>
            </a:r>
            <a:r>
              <a:rPr lang="en-US" dirty="0" smtClean="0"/>
              <a:t>Veg-01</a:t>
            </a:r>
            <a:r>
              <a:rPr lang="ru-RU" dirty="0" smtClean="0"/>
              <a:t> </a:t>
            </a:r>
            <a:r>
              <a:rPr lang="ru-RU" dirty="0"/>
              <a:t>показал, что выращенные растения на орбите безопасны для человека и пригодны в пищу. Уже в августе 2015 года в меню космонавтов добавили свежую зелень, выращенную на МКС.</a:t>
            </a:r>
          </a:p>
        </p:txBody>
      </p:sp>
    </p:spTree>
    <p:extLst>
      <p:ext uri="{BB962C8B-B14F-4D97-AF65-F5344CB8AC3E}">
        <p14:creationId xmlns:p14="http://schemas.microsoft.com/office/powerpoint/2010/main" val="6128941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2691" y="2094809"/>
            <a:ext cx="4350326" cy="2585323"/>
          </a:xfrm>
          <a:prstGeom prst="rect">
            <a:avLst/>
          </a:prstGeom>
        </p:spPr>
        <p:txBody>
          <a:bodyPr wrap="square">
            <a:spAutoFit/>
          </a:bodyPr>
          <a:lstStyle/>
          <a:p>
            <a:r>
              <a:rPr lang="ru-RU" dirty="0"/>
              <a:t>«Углеродистые астероиды могут дать весь комплекс органических углеродов и минералов, необходимых растениям», — уверен профессор </a:t>
            </a:r>
            <a:r>
              <a:rPr lang="ru-RU" dirty="0" err="1"/>
              <a:t>Маунтер</a:t>
            </a:r>
            <a:r>
              <a:rPr lang="ru-RU" dirty="0"/>
              <a:t>. – «Поэтому различные почвенные бактерии, водоросли, спаржа и даже картофель, смогут замечательно расти в почве из астероидов/метеоритов, а также в марсианском грунте».</a:t>
            </a: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63979" y="1369324"/>
            <a:ext cx="5010568" cy="4036291"/>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47272" y="5517301"/>
            <a:ext cx="5135419" cy="338554"/>
          </a:xfrm>
          <a:prstGeom prst="rect">
            <a:avLst/>
          </a:prstGeom>
          <a:noFill/>
        </p:spPr>
        <p:txBody>
          <a:bodyPr wrap="square" rtlCol="0">
            <a:spAutoFit/>
          </a:bodyPr>
          <a:lstStyle/>
          <a:p>
            <a:r>
              <a:rPr lang="ru-RU" sz="1600" i="1" dirty="0" smtClean="0"/>
              <a:t>Росток спаржи, пророщенной Майклом </a:t>
            </a:r>
            <a:r>
              <a:rPr lang="ru-RU" sz="1600" i="1" dirty="0" err="1" smtClean="0"/>
              <a:t>Маунтером</a:t>
            </a:r>
            <a:endParaRPr lang="ru-RU" sz="1600" i="1" dirty="0"/>
          </a:p>
        </p:txBody>
      </p:sp>
    </p:spTree>
    <p:extLst>
      <p:ext uri="{BB962C8B-B14F-4D97-AF65-F5344CB8AC3E}">
        <p14:creationId xmlns:p14="http://schemas.microsoft.com/office/powerpoint/2010/main" val="107011326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7564" y="1878087"/>
            <a:ext cx="4673600" cy="2862322"/>
          </a:xfrm>
          <a:prstGeom prst="rect">
            <a:avLst/>
          </a:prstGeom>
        </p:spPr>
        <p:txBody>
          <a:bodyPr wrap="square">
            <a:spAutoFit/>
          </a:bodyPr>
          <a:lstStyle/>
          <a:p>
            <a:r>
              <a:rPr lang="ru-RU" dirty="0" smtClean="0"/>
              <a:t>В 2015 году голландские </a:t>
            </a:r>
            <a:r>
              <a:rPr lang="ru-RU" dirty="0"/>
              <a:t>эксперимент </a:t>
            </a:r>
            <a:r>
              <a:rPr lang="ru-RU" dirty="0" smtClean="0"/>
              <a:t>повторили, но уже с удобрением, имитировавшим </a:t>
            </a:r>
            <a:r>
              <a:rPr lang="ru-RU" dirty="0"/>
              <a:t>вещества, которые содержаться в человеческих фекалиях и моче. </a:t>
            </a:r>
            <a:r>
              <a:rPr lang="ru-RU" dirty="0" smtClean="0"/>
              <a:t>Учёные </a:t>
            </a:r>
            <a:r>
              <a:rPr lang="ru-RU" dirty="0"/>
              <a:t>собрали богатый урожай овощей и зерновых культур. Порадовали и результаты микробиологических анализов: содержание тяжёлых металлов в картофеле, томатах, редисе, зелёной фасоли и других плодах оказался в пределах </a:t>
            </a:r>
            <a:r>
              <a:rPr lang="ru-RU" dirty="0" smtClean="0"/>
              <a:t>нормы</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109" y="1501629"/>
            <a:ext cx="6025398" cy="361523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760669" y="5257861"/>
            <a:ext cx="4896277" cy="338554"/>
          </a:xfrm>
          <a:prstGeom prst="rect">
            <a:avLst/>
          </a:prstGeom>
        </p:spPr>
        <p:txBody>
          <a:bodyPr wrap="none">
            <a:spAutoFit/>
          </a:bodyPr>
          <a:lstStyle/>
          <a:p>
            <a:r>
              <a:rPr lang="ru-RU" sz="1600" i="1" dirty="0" smtClean="0"/>
              <a:t>Старший </a:t>
            </a:r>
            <a:r>
              <a:rPr lang="ru-RU" sz="1600" i="1" dirty="0"/>
              <a:t>эколог </a:t>
            </a:r>
            <a:r>
              <a:rPr lang="ru-RU" sz="1600" i="1" dirty="0" err="1" smtClean="0"/>
              <a:t>Вигер</a:t>
            </a:r>
            <a:r>
              <a:rPr lang="ru-RU" sz="1600" i="1" dirty="0" smtClean="0"/>
              <a:t> </a:t>
            </a:r>
            <a:r>
              <a:rPr lang="ru-RU" sz="1600" i="1" dirty="0" err="1" smtClean="0"/>
              <a:t>Веймлинк</a:t>
            </a:r>
            <a:r>
              <a:rPr lang="ru-RU" sz="1600" i="1" dirty="0" smtClean="0"/>
              <a:t> проверяет рассаду</a:t>
            </a:r>
            <a:endParaRPr lang="ru-RU" sz="1600" i="1" dirty="0"/>
          </a:p>
        </p:txBody>
      </p:sp>
    </p:spTree>
    <p:extLst>
      <p:ext uri="{BB962C8B-B14F-4D97-AF65-F5344CB8AC3E}">
        <p14:creationId xmlns:p14="http://schemas.microsoft.com/office/powerpoint/2010/main" val="219664676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91927" y="2422528"/>
            <a:ext cx="4812146" cy="1477328"/>
          </a:xfrm>
          <a:prstGeom prst="rect">
            <a:avLst/>
          </a:prstGeom>
        </p:spPr>
        <p:txBody>
          <a:bodyPr wrap="square">
            <a:spAutoFit/>
          </a:bodyPr>
          <a:lstStyle/>
          <a:p>
            <a:r>
              <a:rPr lang="ru-RU" dirty="0"/>
              <a:t>15 января 2019 года китайские ученые рассказали миру о том, что на Луне пророс хлопок. </a:t>
            </a:r>
            <a:r>
              <a:rPr lang="ru-RU" dirty="0" smtClean="0"/>
              <a:t>К </a:t>
            </a:r>
            <a:r>
              <a:rPr lang="ru-RU" dirty="0"/>
              <a:t>сожалению, на следующий день росток погиб из-за низкой температуры </a:t>
            </a:r>
            <a:r>
              <a:rPr lang="ru-RU" dirty="0" smtClean="0"/>
              <a:t>ночью.</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772" y="1414027"/>
            <a:ext cx="5081155" cy="381548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74404" y="5375563"/>
            <a:ext cx="4322617" cy="338554"/>
          </a:xfrm>
          <a:prstGeom prst="rect">
            <a:avLst/>
          </a:prstGeom>
          <a:noFill/>
        </p:spPr>
        <p:txBody>
          <a:bodyPr wrap="square" rtlCol="0">
            <a:spAutoFit/>
          </a:bodyPr>
          <a:lstStyle/>
          <a:p>
            <a:r>
              <a:rPr lang="ru-RU" sz="1600" i="1" dirty="0" err="1" smtClean="0"/>
              <a:t>Всход</a:t>
            </a:r>
            <a:r>
              <a:rPr lang="ru-RU" sz="1600" i="1" dirty="0" smtClean="0"/>
              <a:t> хлопка на </a:t>
            </a:r>
            <a:r>
              <a:rPr lang="ru-RU" sz="1600" i="1" dirty="0"/>
              <a:t>Луне 15 января 2019 года </a:t>
            </a:r>
          </a:p>
        </p:txBody>
      </p:sp>
    </p:spTree>
    <p:extLst>
      <p:ext uri="{BB962C8B-B14F-4D97-AF65-F5344CB8AC3E}">
        <p14:creationId xmlns:p14="http://schemas.microsoft.com/office/powerpoint/2010/main" val="10617937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1601" y="2235003"/>
            <a:ext cx="4322618" cy="2308324"/>
          </a:xfrm>
          <a:prstGeom prst="rect">
            <a:avLst/>
          </a:prstGeom>
        </p:spPr>
        <p:txBody>
          <a:bodyPr wrap="square">
            <a:spAutoFit/>
          </a:bodyPr>
          <a:lstStyle/>
          <a:p>
            <a:r>
              <a:rPr lang="ru-RU" dirty="0"/>
              <a:t>Растения — неотъемлемая часть существующей в космических условиях системы жизнеобеспечения. </a:t>
            </a:r>
            <a:r>
              <a:rPr lang="ru-RU" dirty="0" smtClean="0"/>
              <a:t>Осознание </a:t>
            </a:r>
            <a:r>
              <a:rPr lang="ru-RU" dirty="0"/>
              <a:t>большого значения выращивания растений в космосе даст возможность развить эксперимент и в будущем сделать шире возможности освоения космоса.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76" y="1467425"/>
            <a:ext cx="6149570" cy="3843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5819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3798" y="1511923"/>
            <a:ext cx="10275456" cy="4524315"/>
          </a:xfrm>
          <a:prstGeom prst="rect">
            <a:avLst/>
          </a:prstGeom>
        </p:spPr>
        <p:txBody>
          <a:bodyPr wrap="square">
            <a:spAutoFit/>
          </a:bodyPr>
          <a:lstStyle/>
          <a:p>
            <a:r>
              <a:rPr lang="ru-RU" sz="1600" dirty="0"/>
              <a:t>1. Голландские ученые доказали безопасность для человека овощей, выращенных в марсианском грунте // Управление научных исследований, </a:t>
            </a:r>
            <a:r>
              <a:rPr lang="ru-RU" sz="1600" dirty="0" err="1"/>
              <a:t>СПбГТИ</a:t>
            </a:r>
            <a:r>
              <a:rPr lang="ru-RU" sz="1600" dirty="0"/>
              <a:t> (ТУ) [Электронный ресурс] – URL:  </a:t>
            </a:r>
            <a:r>
              <a:rPr lang="ru-RU" sz="1600" u="sng" dirty="0">
                <a:hlinkClick r:id="rId2"/>
              </a:rPr>
              <a:t>http://science.spb.ru/allnews/item/6207-gollandskie-uchenye-dokazali-bezopasnost-dlya-cheloveka-ovoshchej-vyrashchennykh-v-marsianskom-grunte</a:t>
            </a:r>
            <a:r>
              <a:rPr lang="ru-RU" sz="1600" dirty="0"/>
              <a:t> (дата обращения: 08.11.2022).</a:t>
            </a:r>
          </a:p>
          <a:p>
            <a:r>
              <a:rPr lang="ru-RU" sz="1600" dirty="0"/>
              <a:t>2. Головина Е. Космические огороды // Научная Россия [Электронный ресурс]. – </a:t>
            </a:r>
            <a:r>
              <a:rPr lang="en-US" sz="1600" dirty="0"/>
              <a:t>URL</a:t>
            </a:r>
            <a:r>
              <a:rPr lang="ru-RU" sz="1600" dirty="0"/>
              <a:t>: </a:t>
            </a:r>
            <a:r>
              <a:rPr lang="en-US" sz="1600" u="sng" dirty="0">
                <a:hlinkClick r:id="rId3"/>
              </a:rPr>
              <a:t>https</a:t>
            </a:r>
            <a:r>
              <a:rPr lang="ru-RU" sz="1600" u="sng" dirty="0">
                <a:hlinkClick r:id="rId3"/>
              </a:rPr>
              <a:t>://</a:t>
            </a:r>
            <a:r>
              <a:rPr lang="en-US" sz="1600" u="sng" dirty="0" err="1">
                <a:hlinkClick r:id="rId3"/>
              </a:rPr>
              <a:t>scientificrussia</a:t>
            </a:r>
            <a:r>
              <a:rPr lang="ru-RU" sz="1600" u="sng" dirty="0">
                <a:hlinkClick r:id="rId3"/>
              </a:rPr>
              <a:t>.</a:t>
            </a:r>
            <a:r>
              <a:rPr lang="en-US" sz="1600" u="sng" dirty="0" err="1">
                <a:hlinkClick r:id="rId3"/>
              </a:rPr>
              <a:t>ru</a:t>
            </a:r>
            <a:r>
              <a:rPr lang="ru-RU" sz="1600" u="sng" dirty="0">
                <a:hlinkClick r:id="rId3"/>
              </a:rPr>
              <a:t>/</a:t>
            </a:r>
            <a:r>
              <a:rPr lang="en-US" sz="1600" u="sng" dirty="0">
                <a:hlinkClick r:id="rId3"/>
              </a:rPr>
              <a:t>articles</a:t>
            </a:r>
            <a:r>
              <a:rPr lang="ru-RU" sz="1600" u="sng" dirty="0">
                <a:hlinkClick r:id="rId3"/>
              </a:rPr>
              <a:t>/</a:t>
            </a:r>
            <a:r>
              <a:rPr lang="en-US" sz="1600" u="sng" dirty="0" err="1">
                <a:hlinkClick r:id="rId3"/>
              </a:rPr>
              <a:t>kosmicheskie</a:t>
            </a:r>
            <a:r>
              <a:rPr lang="ru-RU" sz="1600" u="sng" dirty="0">
                <a:hlinkClick r:id="rId3"/>
              </a:rPr>
              <a:t>-</a:t>
            </a:r>
            <a:r>
              <a:rPr lang="en-US" sz="1600" u="sng" dirty="0" err="1">
                <a:hlinkClick r:id="rId3"/>
              </a:rPr>
              <a:t>ogorody</a:t>
            </a:r>
            <a:r>
              <a:rPr lang="en-US" sz="1600" dirty="0"/>
              <a:t> </a:t>
            </a:r>
            <a:r>
              <a:rPr lang="ru-RU" sz="1600" dirty="0"/>
              <a:t>(дата обращения: 07.11.2021).</a:t>
            </a:r>
          </a:p>
          <a:p>
            <a:r>
              <a:rPr lang="ru-RU" sz="1600" dirty="0"/>
              <a:t>3. Лебедев В.В. Моё измерение. Дневник космонавта. М.: Наука, 1994. 432 с.</a:t>
            </a:r>
          </a:p>
          <a:p>
            <a:r>
              <a:rPr lang="ru-RU" sz="1600" dirty="0"/>
              <a:t>4. РОСКОСМОС. На российском сегменте МКС вновь появится оранжерея // РОСКОСМОС [Электронный ресурс] – </a:t>
            </a:r>
            <a:r>
              <a:rPr lang="en-US" sz="1600" dirty="0"/>
              <a:t>URL</a:t>
            </a:r>
            <a:r>
              <a:rPr lang="ru-RU" sz="1600" dirty="0"/>
              <a:t>: </a:t>
            </a:r>
            <a:r>
              <a:rPr lang="en-US" sz="1600" u="sng" dirty="0">
                <a:hlinkClick r:id="rId4"/>
              </a:rPr>
              <a:t>https</a:t>
            </a:r>
            <a:r>
              <a:rPr lang="ru-RU" sz="1600" u="sng" dirty="0">
                <a:hlinkClick r:id="rId4"/>
              </a:rPr>
              <a:t>://</a:t>
            </a:r>
            <a:r>
              <a:rPr lang="en-US" sz="1600" u="sng" dirty="0">
                <a:hlinkClick r:id="rId4"/>
              </a:rPr>
              <a:t>www</a:t>
            </a:r>
            <a:r>
              <a:rPr lang="ru-RU" sz="1600" u="sng" dirty="0">
                <a:hlinkClick r:id="rId4"/>
              </a:rPr>
              <a:t>.</a:t>
            </a:r>
            <a:r>
              <a:rPr lang="en-US" sz="1600" u="sng" dirty="0" err="1">
                <a:hlinkClick r:id="rId4"/>
              </a:rPr>
              <a:t>roscosmos</a:t>
            </a:r>
            <a:r>
              <a:rPr lang="ru-RU" sz="1600" u="sng" dirty="0">
                <a:hlinkClick r:id="rId4"/>
              </a:rPr>
              <a:t>.</a:t>
            </a:r>
            <a:r>
              <a:rPr lang="en-US" sz="1600" u="sng" dirty="0" err="1">
                <a:hlinkClick r:id="rId4"/>
              </a:rPr>
              <a:t>ru</a:t>
            </a:r>
            <a:r>
              <a:rPr lang="ru-RU" sz="1600" u="sng" dirty="0">
                <a:hlinkClick r:id="rId4"/>
              </a:rPr>
              <a:t>/21928/</a:t>
            </a:r>
            <a:r>
              <a:rPr lang="ru-RU" sz="1600" dirty="0"/>
              <a:t> (дата обращения: 07.11.2021).</a:t>
            </a:r>
          </a:p>
          <a:p>
            <a:r>
              <a:rPr lang="ru-RU" sz="1600" dirty="0"/>
              <a:t>5. Сельское хозяйство в космосе // </a:t>
            </a:r>
            <a:r>
              <a:rPr lang="ru-RU" sz="1600" dirty="0" err="1"/>
              <a:t>Хабр</a:t>
            </a:r>
            <a:r>
              <a:rPr lang="ru-RU" sz="1600" dirty="0"/>
              <a:t> [Электронный ресурс] – </a:t>
            </a:r>
            <a:r>
              <a:rPr lang="en-US" sz="1600" dirty="0"/>
              <a:t>URL</a:t>
            </a:r>
            <a:r>
              <a:rPr lang="ru-RU" sz="1600" dirty="0"/>
              <a:t>: </a:t>
            </a:r>
            <a:r>
              <a:rPr lang="en-US" sz="1600" u="sng" dirty="0">
                <a:hlinkClick r:id="rId5"/>
              </a:rPr>
              <a:t>https</a:t>
            </a:r>
            <a:r>
              <a:rPr lang="ru-RU" sz="1600" u="sng" dirty="0">
                <a:hlinkClick r:id="rId5"/>
              </a:rPr>
              <a:t>://</a:t>
            </a:r>
            <a:r>
              <a:rPr lang="en-US" sz="1600" u="sng" dirty="0" err="1">
                <a:hlinkClick r:id="rId5"/>
              </a:rPr>
              <a:t>habr</a:t>
            </a:r>
            <a:r>
              <a:rPr lang="ru-RU" sz="1600" u="sng" dirty="0">
                <a:hlinkClick r:id="rId5"/>
              </a:rPr>
              <a:t>.</a:t>
            </a:r>
            <a:r>
              <a:rPr lang="en-US" sz="1600" u="sng" dirty="0">
                <a:hlinkClick r:id="rId5"/>
              </a:rPr>
              <a:t>com</a:t>
            </a:r>
            <a:r>
              <a:rPr lang="ru-RU" sz="1600" u="sng" dirty="0">
                <a:hlinkClick r:id="rId5"/>
              </a:rPr>
              <a:t>/</a:t>
            </a:r>
            <a:r>
              <a:rPr lang="en-US" sz="1600" u="sng" dirty="0" err="1">
                <a:hlinkClick r:id="rId5"/>
              </a:rPr>
              <a:t>ru</a:t>
            </a:r>
            <a:r>
              <a:rPr lang="ru-RU" sz="1600" u="sng" dirty="0">
                <a:hlinkClick r:id="rId5"/>
              </a:rPr>
              <a:t>/</a:t>
            </a:r>
            <a:r>
              <a:rPr lang="en-US" sz="1600" u="sng" dirty="0">
                <a:hlinkClick r:id="rId5"/>
              </a:rPr>
              <a:t>post</a:t>
            </a:r>
            <a:r>
              <a:rPr lang="ru-RU" sz="1600" u="sng" dirty="0">
                <a:hlinkClick r:id="rId5"/>
              </a:rPr>
              <a:t>/395689/</a:t>
            </a:r>
            <a:r>
              <a:rPr lang="ru-RU" sz="1600" dirty="0"/>
              <a:t> (дата обращения: 27.10.2022)</a:t>
            </a:r>
          </a:p>
          <a:p>
            <a:r>
              <a:rPr lang="ru-RU" sz="1600" dirty="0"/>
              <a:t>6. Циолковский К.Э. Грезы о земле и небе: Научно-фантастические произведения. Тула: </a:t>
            </a:r>
            <a:r>
              <a:rPr lang="ru-RU" sz="1600" dirty="0" err="1"/>
              <a:t>Приок</a:t>
            </a:r>
            <a:r>
              <a:rPr lang="ru-RU" sz="1600" dirty="0"/>
              <a:t>., кн. изд-во, 1986. 448 с. </a:t>
            </a:r>
          </a:p>
          <a:p>
            <a:r>
              <a:rPr lang="ru-RU" sz="1600" dirty="0"/>
              <a:t>7. Чем закончились попытки российских, американских и китайских космонавтов вырастить растение в космосе // </a:t>
            </a:r>
            <a:r>
              <a:rPr lang="en-US" sz="1600" dirty="0"/>
              <a:t>VC</a:t>
            </a:r>
            <a:r>
              <a:rPr lang="ru-RU" sz="1600" dirty="0"/>
              <a:t>.</a:t>
            </a:r>
            <a:r>
              <a:rPr lang="en-US" sz="1600" dirty="0"/>
              <a:t>RU</a:t>
            </a:r>
            <a:r>
              <a:rPr lang="ru-RU" sz="1600" dirty="0"/>
              <a:t> [Электронный ресурс]. – </a:t>
            </a:r>
            <a:r>
              <a:rPr lang="en-US" sz="1600" dirty="0"/>
              <a:t>URL</a:t>
            </a:r>
            <a:r>
              <a:rPr lang="ru-RU" sz="1600" dirty="0"/>
              <a:t>: </a:t>
            </a:r>
            <a:r>
              <a:rPr lang="en-US" sz="1600" u="sng" dirty="0">
                <a:hlinkClick r:id="rId6"/>
              </a:rPr>
              <a:t>https</a:t>
            </a:r>
            <a:r>
              <a:rPr lang="ru-RU" sz="1600" u="sng" dirty="0">
                <a:hlinkClick r:id="rId6"/>
              </a:rPr>
              <a:t>://</a:t>
            </a:r>
            <a:r>
              <a:rPr lang="en-US" sz="1600" u="sng" dirty="0" err="1">
                <a:hlinkClick r:id="rId6"/>
              </a:rPr>
              <a:t>vc</a:t>
            </a:r>
            <a:r>
              <a:rPr lang="ru-RU" sz="1600" u="sng" dirty="0">
                <a:hlinkClick r:id="rId6"/>
              </a:rPr>
              <a:t>.</a:t>
            </a:r>
            <a:r>
              <a:rPr lang="en-US" sz="1600" u="sng" dirty="0" err="1">
                <a:hlinkClick r:id="rId6"/>
              </a:rPr>
              <a:t>ru</a:t>
            </a:r>
            <a:r>
              <a:rPr lang="ru-RU" sz="1600" u="sng" dirty="0">
                <a:hlinkClick r:id="rId6"/>
              </a:rPr>
              <a:t>/</a:t>
            </a:r>
            <a:r>
              <a:rPr lang="en-US" sz="1600" u="sng" dirty="0">
                <a:hlinkClick r:id="rId6"/>
              </a:rPr>
              <a:t>future</a:t>
            </a:r>
            <a:r>
              <a:rPr lang="ru-RU" sz="1600" u="sng" dirty="0">
                <a:hlinkClick r:id="rId6"/>
              </a:rPr>
              <a:t>/57013-</a:t>
            </a:r>
            <a:r>
              <a:rPr lang="en-US" sz="1600" u="sng" dirty="0" err="1">
                <a:hlinkClick r:id="rId6"/>
              </a:rPr>
              <a:t>chem</a:t>
            </a:r>
            <a:r>
              <a:rPr lang="ru-RU" sz="1600" u="sng" dirty="0">
                <a:hlinkClick r:id="rId6"/>
              </a:rPr>
              <a:t>-</a:t>
            </a:r>
            <a:r>
              <a:rPr lang="en-US" sz="1600" u="sng" dirty="0" err="1">
                <a:hlinkClick r:id="rId6"/>
              </a:rPr>
              <a:t>zakonchilis</a:t>
            </a:r>
            <a:r>
              <a:rPr lang="ru-RU" sz="1600" u="sng" dirty="0">
                <a:hlinkClick r:id="rId6"/>
              </a:rPr>
              <a:t>-</a:t>
            </a:r>
            <a:r>
              <a:rPr lang="en-US" sz="1600" u="sng" dirty="0" err="1">
                <a:hlinkClick r:id="rId6"/>
              </a:rPr>
              <a:t>popytki</a:t>
            </a:r>
            <a:r>
              <a:rPr lang="ru-RU" sz="1600" u="sng" dirty="0">
                <a:hlinkClick r:id="rId6"/>
              </a:rPr>
              <a:t>-</a:t>
            </a:r>
            <a:r>
              <a:rPr lang="en-US" sz="1600" u="sng" dirty="0" err="1">
                <a:hlinkClick r:id="rId6"/>
              </a:rPr>
              <a:t>rossiyskih</a:t>
            </a:r>
            <a:r>
              <a:rPr lang="ru-RU" sz="1600" u="sng" dirty="0">
                <a:hlinkClick r:id="rId6"/>
              </a:rPr>
              <a:t>-</a:t>
            </a:r>
            <a:r>
              <a:rPr lang="en-US" sz="1600" u="sng" dirty="0" err="1">
                <a:hlinkClick r:id="rId6"/>
              </a:rPr>
              <a:t>amerikanskih</a:t>
            </a:r>
            <a:r>
              <a:rPr lang="ru-RU" sz="1600" u="sng" dirty="0">
                <a:hlinkClick r:id="rId6"/>
              </a:rPr>
              <a:t>-</a:t>
            </a:r>
            <a:r>
              <a:rPr lang="en-US" sz="1600" u="sng" dirty="0" err="1">
                <a:hlinkClick r:id="rId6"/>
              </a:rPr>
              <a:t>i</a:t>
            </a:r>
            <a:r>
              <a:rPr lang="ru-RU" sz="1600" u="sng" dirty="0">
                <a:hlinkClick r:id="rId6"/>
              </a:rPr>
              <a:t>-</a:t>
            </a:r>
            <a:r>
              <a:rPr lang="en-US" sz="1600" u="sng" dirty="0" err="1">
                <a:hlinkClick r:id="rId6"/>
              </a:rPr>
              <a:t>kitayskih</a:t>
            </a:r>
            <a:r>
              <a:rPr lang="ru-RU" sz="1600" u="sng" dirty="0">
                <a:hlinkClick r:id="rId6"/>
              </a:rPr>
              <a:t>-</a:t>
            </a:r>
            <a:r>
              <a:rPr lang="en-US" sz="1600" u="sng" dirty="0" err="1">
                <a:hlinkClick r:id="rId6"/>
              </a:rPr>
              <a:t>kosmonavtov</a:t>
            </a:r>
            <a:r>
              <a:rPr lang="ru-RU" sz="1600" u="sng" dirty="0">
                <a:hlinkClick r:id="rId6"/>
              </a:rPr>
              <a:t>-</a:t>
            </a:r>
            <a:r>
              <a:rPr lang="en-US" sz="1600" u="sng" dirty="0" err="1">
                <a:hlinkClick r:id="rId6"/>
              </a:rPr>
              <a:t>vyrastit</a:t>
            </a:r>
            <a:r>
              <a:rPr lang="ru-RU" sz="1600" u="sng" dirty="0">
                <a:hlinkClick r:id="rId6"/>
              </a:rPr>
              <a:t>-</a:t>
            </a:r>
            <a:r>
              <a:rPr lang="en-US" sz="1600" u="sng" dirty="0" err="1">
                <a:hlinkClick r:id="rId6"/>
              </a:rPr>
              <a:t>rastenie</a:t>
            </a:r>
            <a:r>
              <a:rPr lang="ru-RU" sz="1600" u="sng" dirty="0">
                <a:hlinkClick r:id="rId6"/>
              </a:rPr>
              <a:t>-</a:t>
            </a:r>
            <a:r>
              <a:rPr lang="en-US" sz="1600" u="sng" dirty="0">
                <a:hlinkClick r:id="rId6"/>
              </a:rPr>
              <a:t>v</a:t>
            </a:r>
            <a:r>
              <a:rPr lang="ru-RU" sz="1600" u="sng" dirty="0">
                <a:hlinkClick r:id="rId6"/>
              </a:rPr>
              <a:t>-</a:t>
            </a:r>
            <a:r>
              <a:rPr lang="en-US" sz="1600" u="sng" dirty="0" err="1">
                <a:hlinkClick r:id="rId6"/>
              </a:rPr>
              <a:t>kosmose</a:t>
            </a:r>
            <a:r>
              <a:rPr lang="ru-RU" sz="1600" dirty="0"/>
              <a:t> (дата обращения: 06.11.2022).</a:t>
            </a:r>
          </a:p>
          <a:p>
            <a:r>
              <a:rPr lang="en-US" sz="1600" dirty="0"/>
              <a:t>8. Diary of a Space Zucchini // Letters to Earth: Astronaut Don Pettit /NASA Blogs Home [</a:t>
            </a:r>
            <a:r>
              <a:rPr lang="ru-RU" sz="1600" dirty="0"/>
              <a:t>Электронный ресурс</a:t>
            </a:r>
            <a:r>
              <a:rPr lang="en-US" sz="1600" dirty="0"/>
              <a:t>] – URL: </a:t>
            </a:r>
            <a:r>
              <a:rPr lang="en-US" sz="1600" dirty="0">
                <a:hlinkClick r:id="rId7"/>
              </a:rPr>
              <a:t>https://blogs.nasa.gov/letters/author/ </a:t>
            </a:r>
            <a:r>
              <a:rPr lang="en-US" sz="1600" dirty="0" err="1">
                <a:hlinkClick r:id="rId7"/>
              </a:rPr>
              <a:t>dpettitblog</a:t>
            </a:r>
            <a:r>
              <a:rPr lang="en-US" sz="1600" dirty="0">
                <a:hlinkClick r:id="rId7"/>
              </a:rPr>
              <a:t>/page/5/ </a:t>
            </a:r>
            <a:r>
              <a:rPr lang="en-US" sz="1600" dirty="0"/>
              <a:t>(</a:t>
            </a:r>
            <a:r>
              <a:rPr lang="ru-RU" sz="1600" dirty="0"/>
              <a:t>дата обращения</a:t>
            </a:r>
            <a:r>
              <a:rPr lang="en-US" sz="1600" dirty="0"/>
              <a:t>: 06.11.2022).</a:t>
            </a:r>
            <a:endParaRPr lang="ru-RU" sz="1600" dirty="0"/>
          </a:p>
        </p:txBody>
      </p:sp>
      <p:sp>
        <p:nvSpPr>
          <p:cNvPr id="5" name="TextBox 4"/>
          <p:cNvSpPr txBox="1"/>
          <p:nvPr/>
        </p:nvSpPr>
        <p:spPr>
          <a:xfrm>
            <a:off x="4225635" y="1006763"/>
            <a:ext cx="4211782" cy="430887"/>
          </a:xfrm>
          <a:prstGeom prst="rect">
            <a:avLst/>
          </a:prstGeom>
          <a:noFill/>
        </p:spPr>
        <p:txBody>
          <a:bodyPr wrap="square" rtlCol="0">
            <a:spAutoFit/>
          </a:bodyPr>
          <a:lstStyle/>
          <a:p>
            <a:pPr algn="ctr"/>
            <a:r>
              <a:rPr lang="ru-RU" sz="2200" b="1" dirty="0" smtClean="0">
                <a:effectLst>
                  <a:outerShdw blurRad="38100" dist="38100" dir="2700000" algn="tl">
                    <a:srgbClr val="000000">
                      <a:alpha val="43137"/>
                    </a:srgbClr>
                  </a:outerShdw>
                </a:effectLst>
              </a:rPr>
              <a:t>Источники и литература</a:t>
            </a:r>
            <a:endParaRPr lang="ru-RU"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755849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6291" y="1683941"/>
            <a:ext cx="9753599" cy="3170099"/>
          </a:xfrm>
          <a:prstGeom prst="rect">
            <a:avLst/>
          </a:prstGeom>
        </p:spPr>
        <p:txBody>
          <a:bodyPr wrap="square">
            <a:spAutoFit/>
          </a:bodyPr>
          <a:lstStyle/>
          <a:p>
            <a:r>
              <a:rPr lang="ru-RU" sz="2000" b="1" i="1" dirty="0" smtClean="0"/>
              <a:t>Цель работы: </a:t>
            </a:r>
            <a:r>
              <a:rPr lang="ru-RU" sz="2000" dirty="0" smtClean="0"/>
              <a:t>изучение историю создания первых космических оранжерей и определить современные перспективы в этом направлении.</a:t>
            </a:r>
          </a:p>
          <a:p>
            <a:endParaRPr lang="ru-RU" sz="2000" dirty="0" smtClean="0"/>
          </a:p>
          <a:p>
            <a:r>
              <a:rPr lang="ru-RU" sz="2000" b="1" i="1" dirty="0" smtClean="0"/>
              <a:t>Задачи исследования :</a:t>
            </a:r>
          </a:p>
          <a:p>
            <a:r>
              <a:rPr lang="ru-RU" sz="2000" dirty="0" smtClean="0"/>
              <a:t>• Сбор информации о первых экспериментах с растениями на космических станциях</a:t>
            </a:r>
          </a:p>
          <a:p>
            <a:r>
              <a:rPr lang="ru-RU" sz="2000" dirty="0" smtClean="0"/>
              <a:t>• Выяснение и нахождение путей решения проблем, с которыми сталкиваются учёные в процессе создания космических оранжерей</a:t>
            </a:r>
          </a:p>
          <a:p>
            <a:r>
              <a:rPr lang="ru-RU" sz="2000" dirty="0" smtClean="0"/>
              <a:t>• Определение наиболее подходящих видов и сортов растений для выращивания в космосе</a:t>
            </a:r>
          </a:p>
          <a:p>
            <a:r>
              <a:rPr lang="ru-RU" sz="2000" dirty="0" smtClean="0"/>
              <a:t>• Изучение направлений современных исследований в космическом садоводстве</a:t>
            </a:r>
            <a:endParaRPr lang="ru-RU" sz="2000" dirty="0"/>
          </a:p>
        </p:txBody>
      </p:sp>
    </p:spTree>
    <p:extLst>
      <p:ext uri="{BB962C8B-B14F-4D97-AF65-F5344CB8AC3E}">
        <p14:creationId xmlns:p14="http://schemas.microsoft.com/office/powerpoint/2010/main" val="37145706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9346" y="1588653"/>
            <a:ext cx="5080000" cy="4093428"/>
          </a:xfrm>
          <a:prstGeom prst="rect">
            <a:avLst/>
          </a:prstGeom>
        </p:spPr>
        <p:txBody>
          <a:bodyPr wrap="square">
            <a:spAutoFit/>
          </a:bodyPr>
          <a:lstStyle/>
          <a:p>
            <a:r>
              <a:rPr lang="ru-RU" sz="2000" dirty="0" smtClean="0"/>
              <a:t>Ещё несколько десятков лет назад полёты в космос представлялись людям чем-то нереальным, но вот наступил 21 век, и теперь мы смело говорим о колонизации Марса и Луны в ближайшем будущем. Но как обеспечить питанием целую колонию, если доставить продукты для небольшого экипажа уже довольно сложный процесс? Идеальным решением этой проблемы было бы создание космического огорода, который мог бы обеспечить космонавтов не только овощами и фруктами, но и кислородом.</a:t>
            </a:r>
            <a:endParaRPr lang="ru-RU" sz="2000" dirty="0"/>
          </a:p>
        </p:txBody>
      </p:sp>
      <p:pic>
        <p:nvPicPr>
          <p:cNvPr id="3" name="Рисунок 2"/>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7600" y="1588653"/>
            <a:ext cx="5107484" cy="3830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23527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3708" y="1924225"/>
            <a:ext cx="5310911" cy="2862322"/>
          </a:xfrm>
          <a:prstGeom prst="rect">
            <a:avLst/>
          </a:prstGeom>
        </p:spPr>
        <p:txBody>
          <a:bodyPr wrap="square">
            <a:spAutoFit/>
          </a:bodyPr>
          <a:lstStyle/>
          <a:p>
            <a:pPr>
              <a:spcBef>
                <a:spcPts val="600"/>
              </a:spcBef>
            </a:pPr>
            <a:r>
              <a:rPr lang="ru-RU" sz="2000" dirty="0" smtClean="0"/>
              <a:t>«Вообразим себе длинную коническую поверхность или воронку, основание или широкое отверстие которой прикрыто прозрачной шаровой поверхностью. Она прямо обращена к Солнцу, а воронка вращается вокруг своей длинной оси (высоты). На непрозрачных внутренних стенках конуса — слой влажной почвы с насаженными в ней растениями». </a:t>
            </a:r>
          </a:p>
        </p:txBody>
      </p:sp>
      <p:pic>
        <p:nvPicPr>
          <p:cNvPr id="3" name="Рисунок 2"/>
          <p:cNvPicPr>
            <a:picLocks noChangeAspect="1"/>
          </p:cNvPicPr>
          <p:nvPr/>
        </p:nvPicPr>
        <p:blipFill>
          <a:blip r:embed="rId2"/>
          <a:stretch>
            <a:fillRect/>
          </a:stretch>
        </p:blipFill>
        <p:spPr>
          <a:xfrm>
            <a:off x="1516786" y="1244660"/>
            <a:ext cx="3424670" cy="469047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516785" y="6047205"/>
            <a:ext cx="3620350" cy="338554"/>
          </a:xfrm>
          <a:prstGeom prst="rect">
            <a:avLst/>
          </a:prstGeom>
        </p:spPr>
        <p:txBody>
          <a:bodyPr wrap="none">
            <a:spAutoFit/>
          </a:bodyPr>
          <a:lstStyle/>
          <a:p>
            <a:r>
              <a:rPr lang="ru-RU" sz="1600" i="1" dirty="0"/>
              <a:t>Константин Эдуардович Циолковский</a:t>
            </a:r>
          </a:p>
        </p:txBody>
      </p:sp>
    </p:spTree>
    <p:extLst>
      <p:ext uri="{BB962C8B-B14F-4D97-AF65-F5344CB8AC3E}">
        <p14:creationId xmlns:p14="http://schemas.microsoft.com/office/powerpoint/2010/main" val="30512057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54980" y="1486677"/>
            <a:ext cx="4682837" cy="3477875"/>
          </a:xfrm>
          <a:prstGeom prst="rect">
            <a:avLst/>
          </a:prstGeom>
        </p:spPr>
        <p:txBody>
          <a:bodyPr wrap="square">
            <a:spAutoFit/>
          </a:bodyPr>
          <a:lstStyle/>
          <a:p>
            <a:r>
              <a:rPr lang="ru-RU" sz="2000" dirty="0"/>
              <a:t>П</a:t>
            </a:r>
            <a:r>
              <a:rPr lang="ru-RU" sz="2000" dirty="0" smtClean="0"/>
              <a:t>ервое растение, побывавшее в космосе, а точнее его семена, мало подходит под эти параметры. В июле 1946 года американские учёные отправили в суборбитальный полет баллистическую ракету «Фау-2» с зернами кукурузы</a:t>
            </a:r>
            <a:r>
              <a:rPr lang="ru-RU" sz="2000" dirty="0"/>
              <a:t>. Во второй раз кукуруза побывала на орбите в 1960 году в компании пшеницы, гороха, лука и, конечно же, знаменитых на весь мир Белки и Стрелки. </a:t>
            </a:r>
          </a:p>
        </p:txBody>
      </p:sp>
      <p:pic>
        <p:nvPicPr>
          <p:cNvPr id="3" name="Рисунок 2"/>
          <p:cNvPicPr>
            <a:picLocks noChangeAspect="1"/>
          </p:cNvPicPr>
          <p:nvPr/>
        </p:nvPicPr>
        <p:blipFill>
          <a:blip r:embed="rId2"/>
          <a:stretch>
            <a:fillRect/>
          </a:stretch>
        </p:blipFill>
        <p:spPr>
          <a:xfrm>
            <a:off x="1173020" y="1251343"/>
            <a:ext cx="5264727" cy="3948545"/>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173020" y="5347669"/>
            <a:ext cx="5437682" cy="338554"/>
          </a:xfrm>
          <a:prstGeom prst="rect">
            <a:avLst/>
          </a:prstGeom>
        </p:spPr>
        <p:txBody>
          <a:bodyPr wrap="square">
            <a:spAutoFit/>
          </a:bodyPr>
          <a:lstStyle/>
          <a:p>
            <a:r>
              <a:rPr lang="ru-RU" sz="1600" i="1" dirty="0" smtClean="0"/>
              <a:t>Белка </a:t>
            </a:r>
            <a:r>
              <a:rPr lang="ru-RU" sz="1600" i="1" dirty="0"/>
              <a:t>и </a:t>
            </a:r>
            <a:r>
              <a:rPr lang="ru-RU" sz="1600" i="1" dirty="0" smtClean="0"/>
              <a:t>Стрелка в космическом корабле перед полётом</a:t>
            </a:r>
            <a:endParaRPr lang="ru-RU" sz="1600" i="1" dirty="0"/>
          </a:p>
        </p:txBody>
      </p:sp>
    </p:spTree>
    <p:extLst>
      <p:ext uri="{BB962C8B-B14F-4D97-AF65-F5344CB8AC3E}">
        <p14:creationId xmlns:p14="http://schemas.microsoft.com/office/powerpoint/2010/main" val="255081604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93164" y="1850675"/>
            <a:ext cx="5144654" cy="3170099"/>
          </a:xfrm>
          <a:prstGeom prst="rect">
            <a:avLst/>
          </a:prstGeom>
        </p:spPr>
        <p:txBody>
          <a:bodyPr wrap="square">
            <a:spAutoFit/>
          </a:bodyPr>
          <a:lstStyle/>
          <a:p>
            <a:r>
              <a:rPr lang="ru-RU" sz="2000" dirty="0"/>
              <a:t>Пророщенный горох- хорошая вещь, но не такая вкусная как лук. В 1978 году в той же установке «Оазис» В. Коваленок и А. Иванченков вырастили этот овощ. Чтобы получить цветы и плоды с семенами в течение эксперимента у лука нужно было убрать несколько стрелок. Куда пропали срезанные перья, не трудно догадаться. Так лук стал первым растение выращенным и съеденным на орбите.</a:t>
            </a:r>
          </a:p>
        </p:txBody>
      </p:sp>
      <p:pic>
        <p:nvPicPr>
          <p:cNvPr id="3" name="Рисунок 2"/>
          <p:cNvPicPr>
            <a:picLocks noChangeAspect="1"/>
          </p:cNvPicPr>
          <p:nvPr/>
        </p:nvPicPr>
        <p:blipFill>
          <a:blip r:embed="rId2"/>
          <a:stretch>
            <a:fillRect/>
          </a:stretch>
        </p:blipFill>
        <p:spPr>
          <a:xfrm>
            <a:off x="1405323" y="1218794"/>
            <a:ext cx="4368335" cy="443386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511309" y="5691649"/>
            <a:ext cx="4156364" cy="584775"/>
          </a:xfrm>
          <a:prstGeom prst="rect">
            <a:avLst/>
          </a:prstGeom>
        </p:spPr>
        <p:txBody>
          <a:bodyPr wrap="square">
            <a:spAutoFit/>
          </a:bodyPr>
          <a:lstStyle/>
          <a:p>
            <a:r>
              <a:rPr lang="ru-RU" sz="1600" i="1" dirty="0"/>
              <a:t>Космонавты Владимир Ковалёнок (слева), Александр Иванченков и </a:t>
            </a:r>
            <a:r>
              <a:rPr lang="ru-RU" sz="1600" i="1" dirty="0" smtClean="0"/>
              <a:t>выращенный лук</a:t>
            </a:r>
            <a:r>
              <a:rPr lang="ru-RU" sz="1600" i="1" dirty="0"/>
              <a:t>.</a:t>
            </a:r>
          </a:p>
        </p:txBody>
      </p:sp>
    </p:spTree>
    <p:extLst>
      <p:ext uri="{BB962C8B-B14F-4D97-AF65-F5344CB8AC3E}">
        <p14:creationId xmlns:p14="http://schemas.microsoft.com/office/powerpoint/2010/main" val="13674613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9605" r="13514"/>
          <a:stretch/>
        </p:blipFill>
        <p:spPr>
          <a:xfrm>
            <a:off x="1413165" y="1395781"/>
            <a:ext cx="4645890" cy="402639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293092" y="5608843"/>
            <a:ext cx="5262082" cy="338554"/>
          </a:xfrm>
          <a:prstGeom prst="rect">
            <a:avLst/>
          </a:prstGeom>
        </p:spPr>
        <p:txBody>
          <a:bodyPr wrap="none">
            <a:spAutoFit/>
          </a:bodyPr>
          <a:lstStyle/>
          <a:p>
            <a:r>
              <a:rPr lang="ru-RU" sz="1600" i="1" dirty="0"/>
              <a:t>У</a:t>
            </a:r>
            <a:r>
              <a:rPr lang="ru-RU" sz="1600" i="1" dirty="0" smtClean="0"/>
              <a:t>становка </a:t>
            </a:r>
            <a:r>
              <a:rPr lang="ru-RU" sz="1600" i="1" dirty="0"/>
              <a:t>«Малахит» вместе с цветущими орхидеями</a:t>
            </a:r>
          </a:p>
        </p:txBody>
      </p:sp>
      <p:sp>
        <p:nvSpPr>
          <p:cNvPr id="4" name="Прямоугольник 3"/>
          <p:cNvSpPr/>
          <p:nvPr/>
        </p:nvSpPr>
        <p:spPr>
          <a:xfrm>
            <a:off x="6684483" y="2200809"/>
            <a:ext cx="5070764" cy="1938992"/>
          </a:xfrm>
          <a:prstGeom prst="rect">
            <a:avLst/>
          </a:prstGeom>
        </p:spPr>
        <p:txBody>
          <a:bodyPr wrap="square">
            <a:spAutoFit/>
          </a:bodyPr>
          <a:lstStyle/>
          <a:p>
            <a:r>
              <a:rPr lang="ru-RU" sz="2000" dirty="0"/>
              <a:t>В 1980 году на орбиту доставили установку «Малахит» вместе с цветущими орхидеями. Орхидеи способны давать воздушные корни и меньше всего подвержены геотропизму Учёные надеялись, что эти цветы повторно распустятся в невесомости. </a:t>
            </a:r>
          </a:p>
        </p:txBody>
      </p:sp>
    </p:spTree>
    <p:extLst>
      <p:ext uri="{BB962C8B-B14F-4D97-AF65-F5344CB8AC3E}">
        <p14:creationId xmlns:p14="http://schemas.microsoft.com/office/powerpoint/2010/main" val="49227798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26282" y="2383500"/>
            <a:ext cx="4727267" cy="1631216"/>
          </a:xfrm>
          <a:prstGeom prst="rect">
            <a:avLst/>
          </a:prstGeom>
        </p:spPr>
        <p:txBody>
          <a:bodyPr wrap="square">
            <a:spAutoFit/>
          </a:bodyPr>
          <a:lstStyle/>
          <a:p>
            <a:r>
              <a:rPr lang="ru-RU" sz="2000" dirty="0" err="1"/>
              <a:t>Р</a:t>
            </a:r>
            <a:r>
              <a:rPr lang="ru-RU" sz="2000" dirty="0" err="1" smtClean="0"/>
              <a:t>езушка</a:t>
            </a:r>
            <a:r>
              <a:rPr lang="ru-RU" sz="2000" dirty="0" smtClean="0"/>
              <a:t> </a:t>
            </a:r>
            <a:r>
              <a:rPr lang="ru-RU" sz="2000" dirty="0" err="1"/>
              <a:t>Таля</a:t>
            </a:r>
            <a:r>
              <a:rPr lang="ru-RU" sz="2000" dirty="0"/>
              <a:t> стала первым растением, давшим семена в космосе. Букет из этих цветов стал подарком для Светланы Савицкой в честь прибытия на космическую </a:t>
            </a:r>
            <a:r>
              <a:rPr lang="ru-RU" sz="2000" dirty="0" smtClean="0"/>
              <a:t>станцию.</a:t>
            </a:r>
            <a:endParaRPr lang="ru-RU" sz="2000" dirty="0"/>
          </a:p>
        </p:txBody>
      </p:sp>
      <p:sp>
        <p:nvSpPr>
          <p:cNvPr id="4" name="Прямоугольник 3"/>
          <p:cNvSpPr/>
          <p:nvPr/>
        </p:nvSpPr>
        <p:spPr>
          <a:xfrm>
            <a:off x="2041580" y="5733194"/>
            <a:ext cx="3211520" cy="369332"/>
          </a:xfrm>
          <a:prstGeom prst="rect">
            <a:avLst/>
          </a:prstGeom>
        </p:spPr>
        <p:txBody>
          <a:bodyPr wrap="none">
            <a:spAutoFit/>
          </a:bodyPr>
          <a:lstStyle/>
          <a:p>
            <a:r>
              <a:rPr lang="ru-RU" sz="1600" i="1" dirty="0" err="1"/>
              <a:t>Резушка</a:t>
            </a:r>
            <a:r>
              <a:rPr lang="ru-RU" sz="1600" i="1" dirty="0"/>
              <a:t> </a:t>
            </a:r>
            <a:r>
              <a:rPr lang="ru-RU" sz="1600" i="1" dirty="0" err="1" smtClean="0"/>
              <a:t>Таля</a:t>
            </a:r>
            <a:r>
              <a:rPr lang="ru-RU" sz="1600" i="1" dirty="0" smtClean="0"/>
              <a:t> (</a:t>
            </a:r>
            <a:r>
              <a:rPr lang="en-US" sz="1600" i="1" dirty="0" err="1"/>
              <a:t>arabidopsis</a:t>
            </a:r>
            <a:r>
              <a:rPr lang="en-US" sz="1600" i="1" dirty="0"/>
              <a:t> </a:t>
            </a:r>
            <a:r>
              <a:rPr lang="en-US" sz="1600" i="1" dirty="0" smtClean="0"/>
              <a:t>thaliana</a:t>
            </a:r>
            <a:r>
              <a:rPr lang="ru-RU" dirty="0" smtClean="0"/>
              <a:t>)</a:t>
            </a:r>
            <a:endParaRPr lang="ru-RU" dirty="0"/>
          </a:p>
        </p:txBody>
      </p:sp>
      <p:pic>
        <p:nvPicPr>
          <p:cNvPr id="5" name="Рисунок 4"/>
          <p:cNvPicPr>
            <a:picLocks noChangeAspect="1"/>
          </p:cNvPicPr>
          <p:nvPr/>
        </p:nvPicPr>
        <p:blipFill>
          <a:blip r:embed="rId2"/>
          <a:stretch>
            <a:fillRect/>
          </a:stretch>
        </p:blipFill>
        <p:spPr>
          <a:xfrm>
            <a:off x="2028758" y="1328192"/>
            <a:ext cx="3224342" cy="4299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95546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36890" y="1971038"/>
            <a:ext cx="4610501" cy="2554545"/>
          </a:xfrm>
          <a:prstGeom prst="rect">
            <a:avLst/>
          </a:prstGeom>
        </p:spPr>
        <p:txBody>
          <a:bodyPr wrap="square">
            <a:spAutoFit/>
          </a:bodyPr>
          <a:lstStyle/>
          <a:p>
            <a:r>
              <a:rPr lang="ru-RU" sz="2000" dirty="0"/>
              <a:t>Самое запоминающееся </a:t>
            </a:r>
            <a:r>
              <a:rPr lang="ru-RU" sz="2000" dirty="0" smtClean="0"/>
              <a:t>из </a:t>
            </a:r>
            <a:r>
              <a:rPr lang="ru-RU" sz="2000" dirty="0"/>
              <a:t>исследований </a:t>
            </a:r>
            <a:r>
              <a:rPr lang="ru-RU" sz="2000" dirty="0" smtClean="0"/>
              <a:t>на станции «Мир» - </a:t>
            </a:r>
            <a:r>
              <a:rPr lang="ru-RU" sz="2000" dirty="0"/>
              <a:t>эксперимент с гибридом дикой капусты. Результат поразил учёных — семена второго поколения были получены, даже взошли. Но растения выросли почти в пять раз меньше, чем должны были быть (6 см вместо 25 см)</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027" y="1369949"/>
            <a:ext cx="5645351" cy="3756724"/>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169334" y="5251445"/>
            <a:ext cx="5639044" cy="338554"/>
          </a:xfrm>
          <a:prstGeom prst="rect">
            <a:avLst/>
          </a:prstGeom>
        </p:spPr>
        <p:txBody>
          <a:bodyPr wrap="none">
            <a:spAutoFit/>
          </a:bodyPr>
          <a:lstStyle/>
          <a:p>
            <a:r>
              <a:rPr lang="ru-RU" sz="1600" i="1" dirty="0"/>
              <a:t>Майкл </a:t>
            </a:r>
            <a:r>
              <a:rPr lang="ru-RU" sz="1600" i="1" dirty="0" err="1" smtClean="0"/>
              <a:t>Фоссум</a:t>
            </a:r>
            <a:r>
              <a:rPr lang="ru-RU" sz="1600" i="1" dirty="0" smtClean="0"/>
              <a:t> проверяет растения во время эксперимента</a:t>
            </a:r>
            <a:endParaRPr lang="ru-RU" sz="1600" i="1" dirty="0"/>
          </a:p>
        </p:txBody>
      </p:sp>
    </p:spTree>
    <p:extLst>
      <p:ext uri="{BB962C8B-B14F-4D97-AF65-F5344CB8AC3E}">
        <p14:creationId xmlns:p14="http://schemas.microsoft.com/office/powerpoint/2010/main" val="180275072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543</TotalTime>
  <Words>842</Words>
  <Application>Microsoft Office PowerPoint</Application>
  <PresentationFormat>Широкоэкранный</PresentationFormat>
  <Paragraphs>48</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Calibri</vt:lpstr>
      <vt:lpstr>Franklin Gothic Book</vt:lpstr>
      <vt:lpstr>Crop</vt:lpstr>
      <vt:lpstr>«Космическое растениеводство»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dc:creator>
  <cp:lastModifiedBy>Анастасия</cp:lastModifiedBy>
  <cp:revision>44</cp:revision>
  <dcterms:created xsi:type="dcterms:W3CDTF">2022-10-24T17:49:01Z</dcterms:created>
  <dcterms:modified xsi:type="dcterms:W3CDTF">2022-11-20T12:09:54Z</dcterms:modified>
</cp:coreProperties>
</file>